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9" r:id="rId4"/>
    <p:sldId id="262" r:id="rId5"/>
    <p:sldId id="263" r:id="rId6"/>
    <p:sldId id="258" r:id="rId7"/>
    <p:sldId id="260" r:id="rId8"/>
    <p:sldId id="261" r:id="rId9"/>
    <p:sldId id="268" r:id="rId10"/>
    <p:sldId id="265" r:id="rId11"/>
    <p:sldId id="266" r:id="rId12"/>
    <p:sldId id="272" r:id="rId13"/>
    <p:sldId id="267" r:id="rId14"/>
    <p:sldId id="269" r:id="rId15"/>
    <p:sldId id="273" r:id="rId16"/>
    <p:sldId id="271" r:id="rId17"/>
  </p:sldIdLst>
  <p:sldSz cx="12192000" cy="6858000"/>
  <p:notesSz cx="6889750" cy="10021888"/>
  <p:embeddedFontLst>
    <p:embeddedFont>
      <p:font typeface="Pretendard" panose="02000503000000020004" pitchFamily="50" charset="-127"/>
      <p:regular r:id="rId19"/>
      <p:bold r:id="rId20"/>
    </p:embeddedFont>
    <p:embeddedFont>
      <p:font typeface="Pretendard ExtraBold" panose="02000903000000020004" pitchFamily="50" charset="-127"/>
      <p:bold r:id="rId21"/>
    </p:embeddedFont>
    <p:embeddedFont>
      <p:font typeface="Pretendard Light" panose="02000403000000020004" pitchFamily="50" charset="-127"/>
      <p:regular r:id="rId22"/>
    </p:embeddedFont>
    <p:embeddedFont>
      <p:font typeface="Pretendard Medium" panose="02000603000000020004" pitchFamily="50" charset="-127"/>
      <p:regular r:id="rId23"/>
    </p:embeddedFont>
    <p:embeddedFont>
      <p:font typeface="Pretendard SemiBold" panose="02000703000000020004" pitchFamily="50" charset="-127"/>
      <p:bold r:id="rId24"/>
    </p:embeddedFont>
    <p:embeddedFont>
      <p:font typeface="맑은 고딕" panose="020B0503020000020004" pitchFamily="50" charset="-127"/>
      <p:regular r:id="rId25"/>
      <p:bold r:id="rId26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0E0E"/>
    <a:srgbClr val="E22B00"/>
    <a:srgbClr val="E62C00"/>
    <a:srgbClr val="FF505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8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87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902597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r">
              <a:defRPr sz="1300"/>
            </a:lvl1pPr>
          </a:lstStyle>
          <a:p>
            <a:fld id="{2B5C4707-46CE-416B-ABED-B1C277557A0E}" type="datetimeFigureOut">
              <a:rPr lang="ko-KR" altLang="en-US" smtClean="0"/>
              <a:t>2025-08-11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3450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4" tIns="48317" rIns="96634" bIns="48317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8975" y="4823034"/>
            <a:ext cx="5511800" cy="3946118"/>
          </a:xfrm>
          <a:prstGeom prst="rect">
            <a:avLst/>
          </a:prstGeom>
        </p:spPr>
        <p:txBody>
          <a:bodyPr vert="horz" lIns="96634" tIns="48317" rIns="96634" bIns="48317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902597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r">
              <a:defRPr sz="1300"/>
            </a:lvl1pPr>
          </a:lstStyle>
          <a:p>
            <a:fld id="{C721E60E-A9B7-4DBB-803E-11DD73C8D3D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6889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21E60E-A9B7-4DBB-803E-11DD73C8D3DC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61119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21E60E-A9B7-4DBB-803E-11DD73C8D3DC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3900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21E60E-A9B7-4DBB-803E-11DD73C8D3DC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1049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21E60E-A9B7-4DBB-803E-11DD73C8D3DC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85834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4D28D19-B869-92EF-6D09-E46BEFA98B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0B39D954-D804-691E-F04A-702AB81FE9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EBC4044-B059-49AE-7344-7CC9496F7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AFC88-6DF2-43C3-99F0-67CBDA0D5B96}" type="datetimeFigureOut">
              <a:rPr lang="ko-KR" altLang="en-US" smtClean="0"/>
              <a:t>2025-08-11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152CA6F-1157-A0DF-E9FE-F3BF5090D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4AF80BB-A96D-3C8D-34FD-B28BDD93D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0E115-32BB-4840-8434-8955F02252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69856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6A812F1-7DA9-B796-768E-0148EFFD2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BB6853C0-39D5-A339-E235-5C9E9DF3FE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38A1F43-21A5-E603-73EB-D73660E3D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AFC88-6DF2-43C3-99F0-67CBDA0D5B96}" type="datetimeFigureOut">
              <a:rPr lang="ko-KR" altLang="en-US" smtClean="0"/>
              <a:t>2025-08-11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CC046B3-7316-BC07-32B6-60699AFF3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59A77AF-9D5F-86F5-751A-1BCFF0DFC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0E115-32BB-4840-8434-8955F02252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64608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BEF155AE-E2AE-EECD-1159-9C93E513B1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A5138B4D-A964-CA97-B996-A18338A296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A3E2926-8C00-EE89-C87C-2A5B1D806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AFC88-6DF2-43C3-99F0-67CBDA0D5B96}" type="datetimeFigureOut">
              <a:rPr lang="ko-KR" altLang="en-US" smtClean="0"/>
              <a:t>2025-08-11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F22F115-6861-F3B8-1AF0-523E6B6B3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E19B3AC-A80F-AB01-9532-5F613117C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0E115-32BB-4840-8434-8955F02252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73310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FEDAF5D-A655-3E4B-CC6E-EAC76A203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30973F8-A174-B02E-F9E0-485BBB938A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91C8781-FB0F-F20C-3D7F-8D95A3ED2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AFC88-6DF2-43C3-99F0-67CBDA0D5B96}" type="datetimeFigureOut">
              <a:rPr lang="ko-KR" altLang="en-US" smtClean="0"/>
              <a:t>2025-08-11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0C4E147-ED5A-4F9C-E3D3-E1B58AB0C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1FF0FB5-4C73-7F66-B8DA-06D3B78A1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0E115-32BB-4840-8434-8955F02252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82826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D087574-9CC9-6DD9-8226-3AD52145A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5D1A8F0-F644-7109-391F-A552E9912C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51AA408-790D-F57C-401B-5E7B41D8F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AFC88-6DF2-43C3-99F0-67CBDA0D5B96}" type="datetimeFigureOut">
              <a:rPr lang="ko-KR" altLang="en-US" smtClean="0"/>
              <a:t>2025-08-11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D268EFE-5F1B-8817-0848-8DAA7057A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BF9DE95-6D3E-FD54-0576-464BC4D99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0E115-32BB-4840-8434-8955F02252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69651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F0523D5-D8C4-D4B5-A5B6-194F75453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6EB1315-3152-7B41-AA21-2EEF761C6B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88AC612-FE86-C21F-6F64-110C000B7C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AE80334E-0EB7-9B7B-A034-C408CE69C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AFC88-6DF2-43C3-99F0-67CBDA0D5B96}" type="datetimeFigureOut">
              <a:rPr lang="ko-KR" altLang="en-US" smtClean="0"/>
              <a:t>2025-08-11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9EC84238-F3FA-72A4-00D4-C2D5C80FF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4E47C68-956A-B2CD-E2E3-011FB5C3D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0E115-32BB-4840-8434-8955F02252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86280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3977A80-E8E9-0AD7-CBD1-DAA776E5B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BB0C30-0089-75CC-3E8D-4A3DF1A3AB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E653355-D243-5FAC-B029-AAE8EE3434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76D3A50E-A4DB-EDE8-9311-8E0D68F1B1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25FCFBFE-6109-D299-CED0-971DF5C8B5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17EBAB54-A14E-172A-165F-E1BEBCC19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AFC88-6DF2-43C3-99F0-67CBDA0D5B96}" type="datetimeFigureOut">
              <a:rPr lang="ko-KR" altLang="en-US" smtClean="0"/>
              <a:t>2025-08-11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683B97A2-80A7-68A9-3F81-06525C69A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C4681425-13CC-9CEF-E52E-796366F17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0E115-32BB-4840-8434-8955F02252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62010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F3E4532-62E9-76F4-5D7D-3C5326230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2063E33C-672A-055B-C608-7B04DEDF5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AFC88-6DF2-43C3-99F0-67CBDA0D5B96}" type="datetimeFigureOut">
              <a:rPr lang="ko-KR" altLang="en-US" smtClean="0"/>
              <a:t>2025-08-11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9FE76D92-F10B-7034-E4F2-86975E790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96D041AE-9D25-8E95-35CA-85AF63153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0E115-32BB-4840-8434-8955F02252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18297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5C7D5E47-10FF-F9EE-963C-C6F2DDA45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AFC88-6DF2-43C3-99F0-67CBDA0D5B96}" type="datetimeFigureOut">
              <a:rPr lang="ko-KR" altLang="en-US" smtClean="0"/>
              <a:t>2025-08-11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6FA3B4C9-453F-A2F7-C77D-4C60DFC5C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972314F-14AF-B09E-9A78-BC1EA1E7A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0E115-32BB-4840-8434-8955F02252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01982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411A58E-24C4-3060-A0C1-178E8E01B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0E0C2D9-46AF-E979-6166-CCDCF39E8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A3B6948-8E05-DC47-2111-337B653651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2C59B5A-7594-FAE2-DFE8-89E7DDBC8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AFC88-6DF2-43C3-99F0-67CBDA0D5B96}" type="datetimeFigureOut">
              <a:rPr lang="ko-KR" altLang="en-US" smtClean="0"/>
              <a:t>2025-08-11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FDCB6F49-F201-58FC-01DF-9CF9EEA59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D08446F-2300-7550-E991-678679A77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0E115-32BB-4840-8434-8955F02252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97867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3C43736-612A-7CB1-CDE9-36377611B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C16D5A91-24FB-7D1A-09CF-5406DD589A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F1B0511-24F7-FAB2-C568-6BD76C1577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092A818B-8DED-AE8D-7D1A-3D7BED012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AFC88-6DF2-43C3-99F0-67CBDA0D5B96}" type="datetimeFigureOut">
              <a:rPr lang="ko-KR" altLang="en-US" smtClean="0"/>
              <a:t>2025-08-11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D0098C4C-7A50-95C0-7D29-CFDF4651F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D357594-6451-5C06-79EB-2386F0083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0E115-32BB-4840-8434-8955F02252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98933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C808EA12-3E92-141D-824F-468CF2FD3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0A1DF79-B5DB-0FF0-82B3-A7A02D6429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616AE96-E734-C753-5C1A-3728AA0CC5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6AFC88-6DF2-43C3-99F0-67CBDA0D5B96}" type="datetimeFigureOut">
              <a:rPr lang="ko-KR" altLang="en-US" smtClean="0"/>
              <a:t>2025-08-11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F874A22-7C2B-B5E8-E3CF-FCD9CDF276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9E2041C-2FBE-9785-A53B-4EFF456D5C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B0E115-32BB-4840-8434-8955F02252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97547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26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03242BAF-FF58-C1AE-92D8-4916D7032F96}"/>
              </a:ext>
            </a:extLst>
          </p:cNvPr>
          <p:cNvSpPr/>
          <p:nvPr/>
        </p:nvSpPr>
        <p:spPr>
          <a:xfrm>
            <a:off x="4638675" y="4099392"/>
            <a:ext cx="7553325" cy="2758608"/>
          </a:xfrm>
          <a:prstGeom prst="rect">
            <a:avLst/>
          </a:prstGeom>
          <a:solidFill>
            <a:srgbClr val="EC0E0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24458404-A208-EF78-1567-5E52C2F467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38675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EC83DE-0C1F-1BBE-17D8-02649AF3DD66}"/>
              </a:ext>
            </a:extLst>
          </p:cNvPr>
          <p:cNvSpPr txBox="1"/>
          <p:nvPr/>
        </p:nvSpPr>
        <p:spPr>
          <a:xfrm>
            <a:off x="4724856" y="3034508"/>
            <a:ext cx="73357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 </a:t>
            </a:r>
            <a:r>
              <a:rPr lang="ko-KR" altLang="en-US" sz="6600" dirty="0"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동광솔루션 주식회사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6BB521-8491-D53B-4BFF-FF5E3EBE91A8}"/>
              </a:ext>
            </a:extLst>
          </p:cNvPr>
          <p:cNvSpPr txBox="1"/>
          <p:nvPr/>
        </p:nvSpPr>
        <p:spPr>
          <a:xfrm>
            <a:off x="4891217" y="4213615"/>
            <a:ext cx="68117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>
                <a:solidFill>
                  <a:schemeClr val="bg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지구와 사람을 함께 지키는 자연을 닮은 건강한 바람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EFA4BE-064F-EB4A-78BD-07E139CD2D07}"/>
              </a:ext>
            </a:extLst>
          </p:cNvPr>
          <p:cNvSpPr txBox="1"/>
          <p:nvPr/>
        </p:nvSpPr>
        <p:spPr>
          <a:xfrm>
            <a:off x="8560472" y="6183671"/>
            <a:ext cx="37448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>
                <a:solidFill>
                  <a:schemeClr val="bg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설치 및 견적 문의 </a:t>
            </a:r>
            <a:r>
              <a:rPr lang="en-US" altLang="ko-KR" b="1" dirty="0">
                <a:solidFill>
                  <a:schemeClr val="bg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</a:t>
            </a:r>
            <a:r>
              <a:rPr lang="en-US" altLang="ko-KR" dirty="0">
                <a:solidFill>
                  <a:schemeClr val="bg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031-877-7017</a:t>
            </a:r>
            <a:r>
              <a:rPr lang="en-US" altLang="ko-KR" sz="2000" dirty="0">
                <a:solidFill>
                  <a:schemeClr val="bg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4836F6-EFF1-A00A-C7E3-43821EC4A8BF}"/>
              </a:ext>
            </a:extLst>
          </p:cNvPr>
          <p:cNvSpPr txBox="1"/>
          <p:nvPr/>
        </p:nvSpPr>
        <p:spPr>
          <a:xfrm>
            <a:off x="8590319" y="5850268"/>
            <a:ext cx="3690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FERA</a:t>
            </a:r>
            <a:r>
              <a:rPr lang="ko-KR" altLang="en-US" sz="1600" dirty="0">
                <a:solidFill>
                  <a:schemeClr val="bg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는 동광솔루션의 자체 브랜드입니다</a:t>
            </a:r>
            <a:r>
              <a:rPr lang="en-US" altLang="ko-KR" dirty="0">
                <a:solidFill>
                  <a:schemeClr val="bg1"/>
                </a:solidFill>
              </a:rPr>
              <a:t>.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BD897B3-0BAF-8E56-7BD3-DB91900D0540}"/>
              </a:ext>
            </a:extLst>
          </p:cNvPr>
          <p:cNvSpPr txBox="1"/>
          <p:nvPr/>
        </p:nvSpPr>
        <p:spPr>
          <a:xfrm>
            <a:off x="4858128" y="2691828"/>
            <a:ext cx="2671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친환경 에너지 솔루션 기업</a:t>
            </a:r>
            <a:endParaRPr lang="en-US" altLang="ko-KR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CA331ACD-F8B5-F69A-241C-20CD146AF9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551" y="5692220"/>
            <a:ext cx="3758155" cy="98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205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D7A7BE7C-D916-97AA-3014-1C21985467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3037"/>
            <a:ext cx="12192000" cy="6203126"/>
          </a:xfrm>
          <a:prstGeom prst="rect">
            <a:avLst/>
          </a:prstGeom>
        </p:spPr>
      </p:pic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22AC4C0A-6868-5A84-8873-715F416050D3}"/>
              </a:ext>
            </a:extLst>
          </p:cNvPr>
          <p:cNvCxnSpPr>
            <a:cxnSpLocks/>
          </p:cNvCxnSpPr>
          <p:nvPr/>
        </p:nvCxnSpPr>
        <p:spPr>
          <a:xfrm>
            <a:off x="236306" y="647272"/>
            <a:ext cx="1167265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5BE968E-ABAA-7B6C-F481-82F565F4501F}"/>
              </a:ext>
            </a:extLst>
          </p:cNvPr>
          <p:cNvSpPr txBox="1"/>
          <p:nvPr/>
        </p:nvSpPr>
        <p:spPr>
          <a:xfrm>
            <a:off x="215757" y="195206"/>
            <a:ext cx="4092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DKS-F </a:t>
            </a:r>
            <a:r>
              <a:rPr lang="ko-KR" altLang="en-US" sz="2400" b="1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증발식</a:t>
            </a:r>
            <a:r>
              <a:rPr lang="ko-KR" altLang="en-US" sz="2400" b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냉풍기의 필요성</a:t>
            </a:r>
          </a:p>
        </p:txBody>
      </p:sp>
      <p:cxnSp>
        <p:nvCxnSpPr>
          <p:cNvPr id="52" name="직선 연결선 51">
            <a:extLst>
              <a:ext uri="{FF2B5EF4-FFF2-40B4-BE49-F238E27FC236}">
                <a16:creationId xmlns:a16="http://schemas.microsoft.com/office/drawing/2014/main" id="{33FFC956-6313-3A74-DA8E-755602EF7BCA}"/>
              </a:ext>
            </a:extLst>
          </p:cNvPr>
          <p:cNvCxnSpPr>
            <a:cxnSpLocks/>
          </p:cNvCxnSpPr>
          <p:nvPr/>
        </p:nvCxnSpPr>
        <p:spPr>
          <a:xfrm>
            <a:off x="3980995" y="1796143"/>
            <a:ext cx="0" cy="150695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직선 연결선 56">
            <a:extLst>
              <a:ext uri="{FF2B5EF4-FFF2-40B4-BE49-F238E27FC236}">
                <a16:creationId xmlns:a16="http://schemas.microsoft.com/office/drawing/2014/main" id="{E5450EB1-7629-8DAC-7BC3-A6878062714D}"/>
              </a:ext>
            </a:extLst>
          </p:cNvPr>
          <p:cNvCxnSpPr>
            <a:cxnSpLocks/>
          </p:cNvCxnSpPr>
          <p:nvPr/>
        </p:nvCxnSpPr>
        <p:spPr>
          <a:xfrm>
            <a:off x="2075995" y="1774372"/>
            <a:ext cx="0" cy="150695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07C5D8E-4992-D252-0FC9-62D1B447458F}"/>
              </a:ext>
            </a:extLst>
          </p:cNvPr>
          <p:cNvSpPr txBox="1"/>
          <p:nvPr/>
        </p:nvSpPr>
        <p:spPr>
          <a:xfrm>
            <a:off x="190010" y="786068"/>
            <a:ext cx="631383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200" b="1" i="0">
                <a:solidFill>
                  <a:srgbClr val="18468B"/>
                </a:solidFill>
                <a:effectLst/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2022</a:t>
            </a:r>
            <a:r>
              <a:rPr lang="ko-KR" altLang="en-US" sz="1200" b="1" i="0">
                <a:solidFill>
                  <a:srgbClr val="18468B"/>
                </a:solidFill>
                <a:effectLst/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년 자료에 근거한 추산에 따르면 </a:t>
            </a:r>
            <a:r>
              <a:rPr lang="en-US" altLang="ko-KR" sz="1200" b="1" i="0">
                <a:solidFill>
                  <a:srgbClr val="18468B"/>
                </a:solidFill>
                <a:effectLst/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2022</a:t>
            </a:r>
            <a:r>
              <a:rPr lang="ko-KR" altLang="en-US" sz="1200" b="1" i="0">
                <a:solidFill>
                  <a:srgbClr val="18468B"/>
                </a:solidFill>
                <a:effectLst/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년 기준 </a:t>
            </a:r>
            <a:r>
              <a:rPr lang="en-US" altLang="ko-KR" sz="1200" b="1" i="0">
                <a:solidFill>
                  <a:srgbClr val="18468B"/>
                </a:solidFill>
                <a:effectLst/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20</a:t>
            </a:r>
            <a:r>
              <a:rPr lang="ko-KR" altLang="en-US" sz="1200" b="1" i="0">
                <a:solidFill>
                  <a:srgbClr val="18468B"/>
                </a:solidFill>
                <a:effectLst/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억대의 에어컨이 가동되었습니다</a:t>
            </a:r>
            <a:r>
              <a:rPr lang="en-US" altLang="ko-KR" sz="1200" b="1" i="0">
                <a:solidFill>
                  <a:srgbClr val="18468B"/>
                </a:solidFill>
                <a:effectLst/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ko-KR" altLang="en-US" b="1" i="0">
                <a:effectLst/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에어컨은 전 세계 전력의 </a:t>
            </a:r>
            <a:r>
              <a:rPr lang="en-US" altLang="ko-KR" b="1" i="0">
                <a:effectLst/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7%, </a:t>
            </a:r>
            <a:r>
              <a:rPr lang="ko-KR" altLang="en-US" b="1" i="0">
                <a:effectLst/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탄소 배출량의 </a:t>
            </a:r>
            <a:r>
              <a:rPr lang="en-US" altLang="ko-KR" b="1" i="0">
                <a:effectLst/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3%</a:t>
            </a:r>
            <a:r>
              <a:rPr lang="ko-KR" altLang="en-US" b="1" i="0">
                <a:effectLst/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를 차지합니다</a:t>
            </a:r>
            <a:r>
              <a:rPr lang="en-US" altLang="ko-KR" b="1" i="0">
                <a:effectLst/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ko-KR" altLang="en-US" sz="1400" b="0" i="0">
                <a:solidFill>
                  <a:srgbClr val="000000"/>
                </a:solidFill>
                <a:effectLst/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냉매까지 포함하면 전체 온실가스 배출량의 </a:t>
            </a:r>
            <a:r>
              <a:rPr lang="en-US" altLang="ko-KR" sz="1400" b="0" i="0">
                <a:solidFill>
                  <a:srgbClr val="000000"/>
                </a:solidFill>
                <a:effectLst/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3.2%</a:t>
            </a:r>
            <a:r>
              <a:rPr lang="ko-KR" altLang="en-US" sz="1400" b="0" i="0">
                <a:solidFill>
                  <a:srgbClr val="000000"/>
                </a:solidFill>
                <a:effectLst/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를 배출합니다</a:t>
            </a:r>
            <a:r>
              <a:rPr lang="en-US" altLang="ko-KR" sz="1400" b="0" i="0">
                <a:solidFill>
                  <a:srgbClr val="000000"/>
                </a:solidFill>
                <a:effectLst/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</a:p>
          <a:p>
            <a:pPr algn="ctr"/>
            <a:endParaRPr lang="en-US" altLang="ko-KR" sz="1600" b="0" i="0">
              <a:solidFill>
                <a:srgbClr val="000000"/>
              </a:solidFill>
              <a:effectLst/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pPr algn="ctr"/>
            <a:r>
              <a:rPr lang="en-US" altLang="ko-KR" sz="1200">
                <a:solidFill>
                  <a:srgbClr val="000000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2050</a:t>
            </a:r>
            <a:r>
              <a:rPr lang="ko-KR" altLang="en-US" sz="1200">
                <a:solidFill>
                  <a:srgbClr val="000000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년까지 에어컨의 수가 </a:t>
            </a:r>
            <a:r>
              <a:rPr lang="en-US" altLang="ko-KR" sz="1200">
                <a:solidFill>
                  <a:srgbClr val="000000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3</a:t>
            </a:r>
            <a:r>
              <a:rPr lang="ko-KR" altLang="en-US" sz="1200">
                <a:solidFill>
                  <a:srgbClr val="000000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배로 늘어난다고 가정하면 온실가스 배출량도 </a:t>
            </a:r>
            <a:r>
              <a:rPr lang="en-US" altLang="ko-KR" sz="1200">
                <a:solidFill>
                  <a:srgbClr val="000000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3</a:t>
            </a:r>
            <a:r>
              <a:rPr lang="ko-KR" altLang="en-US" sz="1200">
                <a:solidFill>
                  <a:srgbClr val="000000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배가 될까요</a:t>
            </a:r>
            <a:r>
              <a:rPr lang="en-US" altLang="ko-KR" sz="1200">
                <a:solidFill>
                  <a:srgbClr val="000000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?</a:t>
            </a:r>
          </a:p>
          <a:p>
            <a:pPr algn="ctr"/>
            <a:endParaRPr lang="en-US" altLang="ko-KR" sz="1400" b="1" i="0">
              <a:solidFill>
                <a:srgbClr val="18468B"/>
              </a:solidFill>
              <a:effectLst/>
              <a:latin typeface="Pretendard Light" panose="02000403000000020004" pitchFamily="50" charset="-127"/>
            </a:endParaRPr>
          </a:p>
          <a:p>
            <a:pPr algn="ctr"/>
            <a:r>
              <a:rPr lang="ko-KR" altLang="en-US" sz="1400" b="1" i="0">
                <a:solidFill>
                  <a:srgbClr val="18468B"/>
                </a:solidFill>
                <a:effectLst/>
                <a:latin typeface="Pretendard Light" panose="02000403000000020004" pitchFamily="50" charset="-127"/>
              </a:rPr>
              <a:t>효율적이고 친환경적인 냉방 시스템을 선택한다면 결과는 달라질 수 있습니다</a:t>
            </a:r>
            <a:r>
              <a:rPr lang="en-US" altLang="ko-KR" sz="1400" b="1" i="0">
                <a:solidFill>
                  <a:srgbClr val="18468B"/>
                </a:solidFill>
                <a:effectLst/>
                <a:latin typeface="Pretendard Light" panose="02000403000000020004" pitchFamily="50" charset="-127"/>
              </a:rPr>
              <a:t>.</a:t>
            </a:r>
          </a:p>
          <a:p>
            <a:endParaRPr lang="en-US" altLang="ko-KR"/>
          </a:p>
          <a:p>
            <a:r>
              <a:rPr lang="ko-KR" altLang="en-US" sz="1400" b="1"/>
              <a:t>                                                                      </a:t>
            </a:r>
            <a:r>
              <a:rPr lang="ko-KR" altLang="en-US" sz="1000" b="1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출처</a:t>
            </a:r>
            <a:r>
              <a:rPr lang="ko-KR" altLang="en-US" sz="1050" b="1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</a:t>
            </a:r>
            <a:r>
              <a:rPr lang="en-US" altLang="ko-KR" sz="12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: www.interest.co.nz</a:t>
            </a:r>
            <a:endParaRPr lang="ko-KR" altLang="en-US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62982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33D0998E-B635-6926-D8A1-04E67DE12F2E}"/>
              </a:ext>
            </a:extLst>
          </p:cNvPr>
          <p:cNvCxnSpPr>
            <a:cxnSpLocks/>
          </p:cNvCxnSpPr>
          <p:nvPr/>
        </p:nvCxnSpPr>
        <p:spPr>
          <a:xfrm>
            <a:off x="236306" y="647272"/>
            <a:ext cx="1167144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9D16B63-BB85-C8F0-1C3D-831E5B68ABA9}"/>
              </a:ext>
            </a:extLst>
          </p:cNvPr>
          <p:cNvSpPr txBox="1"/>
          <p:nvPr/>
        </p:nvSpPr>
        <p:spPr>
          <a:xfrm>
            <a:off x="215758" y="195206"/>
            <a:ext cx="11678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DKS-F </a:t>
            </a:r>
            <a:r>
              <a:rPr lang="ko-KR" altLang="en-US" sz="2400" b="1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증발식</a:t>
            </a:r>
            <a:r>
              <a:rPr lang="ko-KR" altLang="en-US" sz="2400" b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냉풍기 － 이동형</a:t>
            </a:r>
            <a:r>
              <a:rPr lang="ko-KR" altLang="en-US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（바퀴를 이용하여 야외등 필요한 공간에서 자유롭게 사용 가능）</a:t>
            </a:r>
          </a:p>
        </p:txBody>
      </p:sp>
      <p:sp>
        <p:nvSpPr>
          <p:cNvPr id="72" name="직사각형 71">
            <a:extLst>
              <a:ext uri="{FF2B5EF4-FFF2-40B4-BE49-F238E27FC236}">
                <a16:creationId xmlns:a16="http://schemas.microsoft.com/office/drawing/2014/main" id="{6AC66F36-3287-8F02-0230-806A4267CD64}"/>
              </a:ext>
            </a:extLst>
          </p:cNvPr>
          <p:cNvSpPr/>
          <p:nvPr/>
        </p:nvSpPr>
        <p:spPr>
          <a:xfrm>
            <a:off x="5340533" y="735268"/>
            <a:ext cx="4918738" cy="2802594"/>
          </a:xfrm>
          <a:prstGeom prst="rect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3" name="직사각형 72">
            <a:extLst>
              <a:ext uri="{FF2B5EF4-FFF2-40B4-BE49-F238E27FC236}">
                <a16:creationId xmlns:a16="http://schemas.microsoft.com/office/drawing/2014/main" id="{E353AE36-C52C-A6CB-AA39-B1243AE97338}"/>
              </a:ext>
            </a:extLst>
          </p:cNvPr>
          <p:cNvSpPr/>
          <p:nvPr/>
        </p:nvSpPr>
        <p:spPr>
          <a:xfrm>
            <a:off x="5340532" y="3785331"/>
            <a:ext cx="4920543" cy="2775852"/>
          </a:xfrm>
          <a:prstGeom prst="rect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/>
              <a:t> </a:t>
            </a:r>
            <a:endParaRPr lang="ko-KR" altLang="en-US"/>
          </a:p>
        </p:txBody>
      </p:sp>
      <p:pic>
        <p:nvPicPr>
          <p:cNvPr id="61" name="그림 60">
            <a:extLst>
              <a:ext uri="{FF2B5EF4-FFF2-40B4-BE49-F238E27FC236}">
                <a16:creationId xmlns:a16="http://schemas.microsoft.com/office/drawing/2014/main" id="{13424C7B-2E56-83B2-A506-9412C80684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00" y="775378"/>
            <a:ext cx="1879600" cy="2734545"/>
          </a:xfrm>
          <a:prstGeom prst="rect">
            <a:avLst/>
          </a:prstGeom>
        </p:spPr>
      </p:pic>
      <p:pic>
        <p:nvPicPr>
          <p:cNvPr id="63" name="그림 62">
            <a:extLst>
              <a:ext uri="{FF2B5EF4-FFF2-40B4-BE49-F238E27FC236}">
                <a16:creationId xmlns:a16="http://schemas.microsoft.com/office/drawing/2014/main" id="{0F95B10D-78AE-BBD6-61B6-302FE18757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20" y="3827124"/>
            <a:ext cx="1788160" cy="2714557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99359F3E-668F-19AE-7F2A-D000363751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64" y="660400"/>
            <a:ext cx="4860115" cy="618817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E119533-E7D9-97B0-CD44-FF915B7E653C}"/>
              </a:ext>
            </a:extLst>
          </p:cNvPr>
          <p:cNvSpPr txBox="1"/>
          <p:nvPr/>
        </p:nvSpPr>
        <p:spPr>
          <a:xfrm>
            <a:off x="298064" y="850642"/>
            <a:ext cx="48635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폭염에 노출된 위험한 근로 현장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F846A6-3FC1-0A31-07BF-ED35C8F3C741}"/>
              </a:ext>
            </a:extLst>
          </p:cNvPr>
          <p:cNvSpPr txBox="1"/>
          <p:nvPr/>
        </p:nvSpPr>
        <p:spPr>
          <a:xfrm>
            <a:off x="308224" y="2174971"/>
            <a:ext cx="4853397" cy="5078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  지구와 사람을 함께 지키는 </a:t>
            </a:r>
            <a:r>
              <a:rPr lang="ko-KR" altLang="en-US" sz="1100" err="1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페라의</a:t>
            </a:r>
            <a:r>
              <a:rPr lang="ko-KR" altLang="en-US" sz="110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에코 솔루션</a:t>
            </a:r>
            <a:endParaRPr lang="en-US" altLang="ko-KR" sz="1100">
              <a:solidFill>
                <a:schemeClr val="bg1"/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  <a:p>
            <a:pPr algn="ctr"/>
            <a:r>
              <a:rPr lang="en-US" altLang="ko-KR" sz="110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</a:t>
            </a:r>
            <a:r>
              <a:rPr lang="en-US" altLang="ko-KR" sz="160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DKS-F </a:t>
            </a:r>
            <a:r>
              <a:rPr lang="ko-KR" altLang="en-US" sz="1600" err="1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증발식</a:t>
            </a:r>
            <a:r>
              <a:rPr lang="ko-KR" altLang="en-US" sz="160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냉풍기</a:t>
            </a:r>
            <a:endParaRPr lang="ko-KR" altLang="en-US" sz="1100">
              <a:solidFill>
                <a:schemeClr val="bg1"/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4A6DA570-85E7-CA9E-538C-7643DBAD2C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320" y="736665"/>
            <a:ext cx="3952899" cy="2813281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45223978-3869-80F2-8DFD-A760FC0BD1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480" y="3785332"/>
            <a:ext cx="3915567" cy="279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173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직선 연결선 24">
            <a:extLst>
              <a:ext uri="{FF2B5EF4-FFF2-40B4-BE49-F238E27FC236}">
                <a16:creationId xmlns:a16="http://schemas.microsoft.com/office/drawing/2014/main" id="{70EB0C78-2F0B-5000-14CD-78D61194AFE8}"/>
              </a:ext>
            </a:extLst>
          </p:cNvPr>
          <p:cNvCxnSpPr>
            <a:cxnSpLocks/>
          </p:cNvCxnSpPr>
          <p:nvPr/>
        </p:nvCxnSpPr>
        <p:spPr>
          <a:xfrm>
            <a:off x="215758" y="656871"/>
            <a:ext cx="1167144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319CCBDD-8CFB-D2C2-AD54-6BF867070192}"/>
              </a:ext>
            </a:extLst>
          </p:cNvPr>
          <p:cNvSpPr txBox="1"/>
          <p:nvPr/>
        </p:nvSpPr>
        <p:spPr>
          <a:xfrm>
            <a:off x="236078" y="195206"/>
            <a:ext cx="1090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DKS-F </a:t>
            </a:r>
            <a:r>
              <a:rPr lang="ko-KR" altLang="en-US" sz="2400" b="1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증발식</a:t>
            </a:r>
            <a:r>
              <a:rPr lang="ko-KR" altLang="en-US" sz="2400" b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냉풍기 － 고정형</a:t>
            </a:r>
            <a:r>
              <a:rPr lang="ko-KR" altLang="en-US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（자체 제작한 고정 브래킷과 배관 공사 포함）</a:t>
            </a: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AFAC04B9-8A05-7C40-2821-B616E5D9E9BC}"/>
              </a:ext>
            </a:extLst>
          </p:cNvPr>
          <p:cNvSpPr/>
          <p:nvPr/>
        </p:nvSpPr>
        <p:spPr>
          <a:xfrm>
            <a:off x="5442133" y="735268"/>
            <a:ext cx="4918738" cy="2802594"/>
          </a:xfrm>
          <a:prstGeom prst="rect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A2A472EF-2FF2-2AC8-58BE-798DC6584624}"/>
              </a:ext>
            </a:extLst>
          </p:cNvPr>
          <p:cNvSpPr/>
          <p:nvPr/>
        </p:nvSpPr>
        <p:spPr>
          <a:xfrm>
            <a:off x="5452292" y="3785331"/>
            <a:ext cx="4920543" cy="2775852"/>
          </a:xfrm>
          <a:prstGeom prst="rect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/>
              <a:t> </a:t>
            </a:r>
            <a:endParaRPr lang="ko-KR" altLang="en-US"/>
          </a:p>
        </p:txBody>
      </p:sp>
      <p:pic>
        <p:nvPicPr>
          <p:cNvPr id="45" name="그림 44">
            <a:extLst>
              <a:ext uri="{FF2B5EF4-FFF2-40B4-BE49-F238E27FC236}">
                <a16:creationId xmlns:a16="http://schemas.microsoft.com/office/drawing/2014/main" id="{AF7DAEE9-A8D8-292F-F880-C316DC3D2C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054" y="773511"/>
            <a:ext cx="1730826" cy="2744026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4843AB3B-AFB8-54A7-B60C-326F0E877B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" y="726543"/>
            <a:ext cx="5155023" cy="5836817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C1702766-DDD3-ABE1-6DC2-DFB6B5F0854B}"/>
              </a:ext>
            </a:extLst>
          </p:cNvPr>
          <p:cNvSpPr txBox="1"/>
          <p:nvPr/>
        </p:nvSpPr>
        <p:spPr>
          <a:xfrm>
            <a:off x="298064" y="749042"/>
            <a:ext cx="48635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폭염에 노출된 위험한 근로 현장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B50F8F4-C6F2-5D5A-626B-16125471AC20}"/>
              </a:ext>
            </a:extLst>
          </p:cNvPr>
          <p:cNvSpPr txBox="1"/>
          <p:nvPr/>
        </p:nvSpPr>
        <p:spPr>
          <a:xfrm>
            <a:off x="379344" y="2053051"/>
            <a:ext cx="4853397" cy="5078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  지구와 사람을 함께 지키는 </a:t>
            </a:r>
            <a:r>
              <a:rPr lang="ko-KR" altLang="en-US" sz="1100" err="1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페라의</a:t>
            </a:r>
            <a:r>
              <a:rPr lang="ko-KR" altLang="en-US" sz="110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에코 솔루션</a:t>
            </a:r>
            <a:endParaRPr lang="en-US" altLang="ko-KR" sz="1100">
              <a:solidFill>
                <a:schemeClr val="bg1"/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  <a:p>
            <a:pPr algn="ctr"/>
            <a:r>
              <a:rPr lang="en-US" altLang="ko-KR" sz="110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</a:t>
            </a:r>
            <a:r>
              <a:rPr lang="en-US" altLang="ko-KR" sz="160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DKS-F </a:t>
            </a:r>
            <a:r>
              <a:rPr lang="ko-KR" altLang="en-US" sz="1600" err="1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증발식</a:t>
            </a:r>
            <a:r>
              <a:rPr lang="ko-KR" altLang="en-US" sz="160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냉풍기</a:t>
            </a:r>
            <a:endParaRPr lang="ko-KR" altLang="en-US" sz="1100">
              <a:solidFill>
                <a:schemeClr val="bg1"/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8583AD64-1096-D72B-2FA5-09774E5F2B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144" y="1105398"/>
            <a:ext cx="1046296" cy="992178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031DEB1C-1904-E732-A5C2-7CD0F81BC0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810" y="3805358"/>
            <a:ext cx="1662694" cy="2766084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AAAD40EA-EEB7-94B0-98AD-1E1192B4D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695" y="730709"/>
            <a:ext cx="3941417" cy="2805109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E490F615-81CB-FBBC-ADCE-4B7C4AEB94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695" y="3783287"/>
            <a:ext cx="3939536" cy="280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1143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BF978D3F-9B40-D7A3-F21E-01BE2B7C9758}"/>
              </a:ext>
            </a:extLst>
          </p:cNvPr>
          <p:cNvCxnSpPr>
            <a:cxnSpLocks/>
          </p:cNvCxnSpPr>
          <p:nvPr/>
        </p:nvCxnSpPr>
        <p:spPr>
          <a:xfrm>
            <a:off x="236306" y="647272"/>
            <a:ext cx="1167144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0E7E0B8-0EAE-1DD8-F753-3B728C5AEEF0}"/>
              </a:ext>
            </a:extLst>
          </p:cNvPr>
          <p:cNvSpPr txBox="1"/>
          <p:nvPr/>
        </p:nvSpPr>
        <p:spPr>
          <a:xfrm>
            <a:off x="215758" y="195206"/>
            <a:ext cx="1090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DKS-F </a:t>
            </a:r>
            <a:r>
              <a:rPr lang="ko-KR" altLang="en-US" sz="2400" b="1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증발식</a:t>
            </a:r>
            <a:r>
              <a:rPr lang="ko-KR" altLang="en-US" sz="2400" b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냉풍기의 친환경 냉각 방식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BB1B05F1-84B9-9548-32E4-9EBD5D199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58" y="669614"/>
            <a:ext cx="3717864" cy="28346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66EE4306-42A8-3DE0-58CC-766891C9A1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022" y="3424070"/>
            <a:ext cx="3452777" cy="3332331"/>
          </a:xfrm>
          <a:prstGeom prst="rect">
            <a:avLst/>
          </a:prstGeom>
        </p:spPr>
      </p:pic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647D394A-4FF4-520E-16C5-74D78E9F4D53}"/>
              </a:ext>
            </a:extLst>
          </p:cNvPr>
          <p:cNvSpPr/>
          <p:nvPr/>
        </p:nvSpPr>
        <p:spPr>
          <a:xfrm>
            <a:off x="3830320" y="741680"/>
            <a:ext cx="2194560" cy="2654743"/>
          </a:xfrm>
          <a:prstGeom prst="roundRect">
            <a:avLst/>
          </a:prstGeom>
          <a:gradFill>
            <a:gsLst>
              <a:gs pos="0">
                <a:schemeClr val="accent5">
                  <a:lumMod val="67000"/>
                  <a:alpha val="35000"/>
                </a:schemeClr>
              </a:gs>
              <a:gs pos="48000">
                <a:schemeClr val="accent5">
                  <a:lumMod val="97000"/>
                  <a:lumOff val="3000"/>
                  <a:alpha val="16000"/>
                </a:schemeClr>
              </a:gs>
              <a:gs pos="100000">
                <a:schemeClr val="accent5">
                  <a:lumMod val="60000"/>
                  <a:lumOff val="40000"/>
                  <a:alpha val="4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89152D-CD76-C2E3-BB31-D25CF877615F}"/>
              </a:ext>
            </a:extLst>
          </p:cNvPr>
          <p:cNvSpPr txBox="1"/>
          <p:nvPr/>
        </p:nvSpPr>
        <p:spPr>
          <a:xfrm>
            <a:off x="3913302" y="1056640"/>
            <a:ext cx="20285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>
                <a:solidFill>
                  <a:schemeClr val="accent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화학 냉매 없이</a:t>
            </a:r>
            <a:endParaRPr lang="en-US" altLang="ko-KR" sz="1400" b="1">
              <a:solidFill>
                <a:schemeClr val="accent1">
                  <a:lumMod val="50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pPr algn="ctr"/>
            <a:r>
              <a:rPr lang="ko-KR" altLang="en-US" sz="1400" b="1">
                <a:solidFill>
                  <a:schemeClr val="accent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물과</a:t>
            </a:r>
            <a:r>
              <a:rPr lang="en-US" altLang="ko-KR" sz="1400" b="1">
                <a:solidFill>
                  <a:schemeClr val="accent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</a:t>
            </a:r>
            <a:r>
              <a:rPr lang="ko-KR" altLang="en-US" sz="1400" b="1">
                <a:solidFill>
                  <a:schemeClr val="accent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전기로만 작동하는</a:t>
            </a:r>
            <a:endParaRPr lang="en-US" altLang="ko-KR" sz="1400" b="1">
              <a:solidFill>
                <a:schemeClr val="accent1">
                  <a:lumMod val="50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pPr algn="ctr"/>
            <a:r>
              <a:rPr lang="ko-KR" altLang="en-US" sz="1400" b="1">
                <a:solidFill>
                  <a:schemeClr val="accent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기화 냉각 방식</a:t>
            </a:r>
            <a:endParaRPr lang="en-US" altLang="ko-KR" sz="1400" b="1">
              <a:solidFill>
                <a:schemeClr val="accent1">
                  <a:lumMod val="50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pPr algn="ctr"/>
            <a:endParaRPr lang="en-US" altLang="ko-KR" sz="1400" b="1">
              <a:solidFill>
                <a:schemeClr val="accent1">
                  <a:lumMod val="50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pPr algn="ctr"/>
            <a:r>
              <a:rPr lang="ko-KR" altLang="en-US" sz="1400" b="1">
                <a:solidFill>
                  <a:schemeClr val="accent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에어컨 대비 </a:t>
            </a:r>
            <a:endParaRPr lang="en-US" altLang="ko-KR" sz="1400" b="1">
              <a:solidFill>
                <a:schemeClr val="accent1">
                  <a:lumMod val="50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pPr algn="ctr"/>
            <a:r>
              <a:rPr lang="en-US" altLang="ko-KR" sz="1400" b="1">
                <a:solidFill>
                  <a:schemeClr val="accent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10</a:t>
            </a:r>
            <a:r>
              <a:rPr lang="ko-KR" altLang="en-US" sz="1400" b="1">
                <a:solidFill>
                  <a:schemeClr val="accent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분의 </a:t>
            </a:r>
            <a:r>
              <a:rPr lang="en-US" altLang="ko-KR" sz="1400" b="1">
                <a:solidFill>
                  <a:schemeClr val="accent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1 </a:t>
            </a:r>
            <a:r>
              <a:rPr lang="ko-KR" altLang="en-US" sz="1400" b="1">
                <a:solidFill>
                  <a:schemeClr val="accent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비용</a:t>
            </a:r>
            <a:endParaRPr lang="en-US" altLang="ko-KR" sz="1400" b="1">
              <a:solidFill>
                <a:schemeClr val="accent1">
                  <a:lumMod val="50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pPr algn="ctr"/>
            <a:endParaRPr lang="en-US" altLang="ko-KR" sz="1400" b="1">
              <a:solidFill>
                <a:schemeClr val="accent1">
                  <a:lumMod val="50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pPr algn="ctr"/>
            <a:r>
              <a:rPr lang="ko-KR" altLang="en-US" sz="1400" b="1">
                <a:solidFill>
                  <a:schemeClr val="accent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실외기가 필요 없는</a:t>
            </a:r>
            <a:endParaRPr lang="en-US" altLang="ko-KR" sz="1400" b="1">
              <a:solidFill>
                <a:schemeClr val="accent1">
                  <a:lumMod val="50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pPr algn="ctr"/>
            <a:r>
              <a:rPr lang="ko-KR" altLang="en-US" sz="1400" b="1">
                <a:solidFill>
                  <a:schemeClr val="accent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간편한 설치</a:t>
            </a:r>
          </a:p>
        </p:txBody>
      </p:sp>
      <p:sp>
        <p:nvSpPr>
          <p:cNvPr id="18" name="사각형: 둥근 모서리 17">
            <a:extLst>
              <a:ext uri="{FF2B5EF4-FFF2-40B4-BE49-F238E27FC236}">
                <a16:creationId xmlns:a16="http://schemas.microsoft.com/office/drawing/2014/main" id="{057BB236-72C3-D821-ABFC-7AC1CC1A4E4E}"/>
              </a:ext>
            </a:extLst>
          </p:cNvPr>
          <p:cNvSpPr/>
          <p:nvPr/>
        </p:nvSpPr>
        <p:spPr>
          <a:xfrm>
            <a:off x="264160" y="3537317"/>
            <a:ext cx="2194560" cy="3191587"/>
          </a:xfrm>
          <a:prstGeom prst="roundRect">
            <a:avLst/>
          </a:prstGeom>
          <a:gradFill>
            <a:gsLst>
              <a:gs pos="0">
                <a:schemeClr val="accent5">
                  <a:lumMod val="67000"/>
                  <a:alpha val="35000"/>
                </a:schemeClr>
              </a:gs>
              <a:gs pos="48000">
                <a:schemeClr val="accent5">
                  <a:lumMod val="97000"/>
                  <a:lumOff val="3000"/>
                  <a:alpha val="16000"/>
                </a:schemeClr>
              </a:gs>
              <a:gs pos="100000">
                <a:schemeClr val="accent5">
                  <a:lumMod val="60000"/>
                  <a:lumOff val="40000"/>
                  <a:alpha val="4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71D65F-AE44-DD39-B02F-C06793C5A7C5}"/>
              </a:ext>
            </a:extLst>
          </p:cNvPr>
          <p:cNvSpPr txBox="1"/>
          <p:nvPr/>
        </p:nvSpPr>
        <p:spPr>
          <a:xfrm>
            <a:off x="355600" y="4399280"/>
            <a:ext cx="20726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>
                <a:solidFill>
                  <a:schemeClr val="accent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공기가 먼지 필터와 쿨링 패드를 계속 통과하며 순환시켜 </a:t>
            </a:r>
            <a:r>
              <a:rPr lang="ko-KR" altLang="en-US" sz="1400" b="1">
                <a:solidFill>
                  <a:schemeClr val="accent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실내 공기 질 개선 효과</a:t>
            </a:r>
            <a:endParaRPr lang="en-US" altLang="ko-KR" sz="1400" b="1">
              <a:solidFill>
                <a:schemeClr val="accent1">
                  <a:lumMod val="50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endParaRPr lang="en-US" altLang="ko-KR" sz="1400">
              <a:solidFill>
                <a:schemeClr val="accent1">
                  <a:lumMod val="50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r>
              <a:rPr lang="ko-KR" altLang="en-US" sz="1400">
                <a:solidFill>
                  <a:schemeClr val="accent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공기가 탁한 </a:t>
            </a:r>
            <a:r>
              <a:rPr lang="ko-KR" altLang="en-US" sz="1400" b="1">
                <a:solidFill>
                  <a:schemeClr val="accent1">
                    <a:lumMod val="50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고온의 건조한 작업장에 특히 적합</a:t>
            </a:r>
            <a:endParaRPr lang="en-US" altLang="ko-KR" sz="1400" b="1">
              <a:solidFill>
                <a:schemeClr val="accent1">
                  <a:lumMod val="50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8A4004EF-C17A-D9D8-2AFA-DF28579DE8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026" y="1490076"/>
            <a:ext cx="5151635" cy="522351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DD06EF7-6ED8-3F7F-E320-D7FD22A4D86A}"/>
              </a:ext>
            </a:extLst>
          </p:cNvPr>
          <p:cNvSpPr txBox="1"/>
          <p:nvPr/>
        </p:nvSpPr>
        <p:spPr>
          <a:xfrm>
            <a:off x="6494844" y="833120"/>
            <a:ext cx="5214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용접 작업</a:t>
            </a:r>
            <a:r>
              <a:rPr lang="en-US" altLang="ko-KR" sz="14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14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용광로</a:t>
            </a:r>
            <a:r>
              <a:rPr lang="en-US" altLang="ko-KR" sz="14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14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기계의 열기 등으로 극한 기후 속 여름의 산업 현장은 </a:t>
            </a:r>
            <a:endParaRPr lang="en-US" altLang="ko-KR" sz="140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r>
              <a:rPr lang="ko-KR" altLang="en-US" sz="14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점점 위험한 곳이 되어가고 있습니다</a:t>
            </a:r>
            <a:r>
              <a:rPr lang="en-US" altLang="ko-KR" sz="14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 </a:t>
            </a:r>
            <a:endParaRPr lang="ko-KR" altLang="en-US" sz="140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cxnSp>
        <p:nvCxnSpPr>
          <p:cNvPr id="30" name="직선 연결선 29">
            <a:extLst>
              <a:ext uri="{FF2B5EF4-FFF2-40B4-BE49-F238E27FC236}">
                <a16:creationId xmlns:a16="http://schemas.microsoft.com/office/drawing/2014/main" id="{E9C4AB3A-DA7D-F933-ECE1-7F2271B7BB03}"/>
              </a:ext>
            </a:extLst>
          </p:cNvPr>
          <p:cNvCxnSpPr/>
          <p:nvPr/>
        </p:nvCxnSpPr>
        <p:spPr>
          <a:xfrm>
            <a:off x="6258560" y="741680"/>
            <a:ext cx="0" cy="5966904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84010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1" name="직선 연결선 80">
            <a:extLst>
              <a:ext uri="{FF2B5EF4-FFF2-40B4-BE49-F238E27FC236}">
                <a16:creationId xmlns:a16="http://schemas.microsoft.com/office/drawing/2014/main" id="{A2F8395A-EB5D-5B6B-2AE6-2B1E16658FBE}"/>
              </a:ext>
            </a:extLst>
          </p:cNvPr>
          <p:cNvCxnSpPr>
            <a:cxnSpLocks/>
          </p:cNvCxnSpPr>
          <p:nvPr/>
        </p:nvCxnSpPr>
        <p:spPr>
          <a:xfrm>
            <a:off x="8443184" y="1688531"/>
            <a:ext cx="0" cy="474802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직선 연결선 81">
            <a:extLst>
              <a:ext uri="{FF2B5EF4-FFF2-40B4-BE49-F238E27FC236}">
                <a16:creationId xmlns:a16="http://schemas.microsoft.com/office/drawing/2014/main" id="{92D563C6-A4F9-2E81-38B1-B3F94A6C044D}"/>
              </a:ext>
            </a:extLst>
          </p:cNvPr>
          <p:cNvCxnSpPr>
            <a:cxnSpLocks/>
          </p:cNvCxnSpPr>
          <p:nvPr/>
        </p:nvCxnSpPr>
        <p:spPr>
          <a:xfrm>
            <a:off x="10174017" y="1688531"/>
            <a:ext cx="0" cy="48351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그림 4">
            <a:extLst>
              <a:ext uri="{FF2B5EF4-FFF2-40B4-BE49-F238E27FC236}">
                <a16:creationId xmlns:a16="http://schemas.microsoft.com/office/drawing/2014/main" id="{1E160F3A-9F04-2EF8-23C3-ABBFA5B20C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381" y="853333"/>
            <a:ext cx="5442251" cy="5758661"/>
          </a:xfrm>
          <a:prstGeom prst="rect">
            <a:avLst/>
          </a:prstGeom>
        </p:spPr>
      </p:pic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80CF1E83-DFB8-67E7-CA1D-F132A7C0CC5A}"/>
              </a:ext>
            </a:extLst>
          </p:cNvPr>
          <p:cNvCxnSpPr>
            <a:cxnSpLocks/>
          </p:cNvCxnSpPr>
          <p:nvPr/>
        </p:nvCxnSpPr>
        <p:spPr>
          <a:xfrm>
            <a:off x="236306" y="647272"/>
            <a:ext cx="1167144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C9D0785-4AC0-A2B9-78FE-B7EC8EEE94B3}"/>
              </a:ext>
            </a:extLst>
          </p:cNvPr>
          <p:cNvSpPr txBox="1"/>
          <p:nvPr/>
        </p:nvSpPr>
        <p:spPr>
          <a:xfrm>
            <a:off x="215758" y="195206"/>
            <a:ext cx="1090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DKS-F </a:t>
            </a:r>
            <a:r>
              <a:rPr lang="ko-KR" altLang="en-US" sz="2400" b="1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증발식</a:t>
            </a:r>
            <a:r>
              <a:rPr lang="ko-KR" altLang="en-US" sz="2400" b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</a:t>
            </a:r>
            <a:r>
              <a:rPr lang="ko-KR" altLang="en-US" sz="2400" b="1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냉풍기</a:t>
            </a:r>
            <a:r>
              <a:rPr lang="ko-KR" altLang="en-US" sz="2400" b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내부 구조</a:t>
            </a: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44858D8B-65FF-9D01-FE50-91AD445CCC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580" y="996992"/>
            <a:ext cx="2422533" cy="1766229"/>
          </a:xfrm>
          <a:prstGeom prst="rect">
            <a:avLst/>
          </a:prstGeom>
          <a:ln>
            <a:solidFill>
              <a:srgbClr val="92D050"/>
            </a:solidFill>
          </a:ln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99BCB0C9-36EE-81F4-9E21-D7281B04EA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95" y="4628227"/>
            <a:ext cx="2461138" cy="1771054"/>
          </a:xfrm>
          <a:prstGeom prst="rect">
            <a:avLst/>
          </a:prstGeom>
          <a:ln>
            <a:solidFill>
              <a:srgbClr val="92D050"/>
            </a:solidFill>
          </a:ln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9E2927CB-1D03-17E9-7383-9692B5D1E9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95" y="996992"/>
            <a:ext cx="2403227" cy="1640758"/>
          </a:xfrm>
          <a:prstGeom prst="rect">
            <a:avLst/>
          </a:prstGeom>
          <a:ln>
            <a:solidFill>
              <a:srgbClr val="92D050"/>
            </a:solidFill>
          </a:ln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F9C67A11-D1D3-290E-3857-9DC9EC1215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580" y="4628227"/>
            <a:ext cx="2461139" cy="1775880"/>
          </a:xfrm>
          <a:prstGeom prst="rect">
            <a:avLst/>
          </a:prstGeom>
          <a:ln>
            <a:solidFill>
              <a:srgbClr val="92D050"/>
            </a:solidFill>
          </a:ln>
        </p:spPr>
      </p:pic>
      <p:cxnSp>
        <p:nvCxnSpPr>
          <p:cNvPr id="33" name="직선 연결선 32">
            <a:extLst>
              <a:ext uri="{FF2B5EF4-FFF2-40B4-BE49-F238E27FC236}">
                <a16:creationId xmlns:a16="http://schemas.microsoft.com/office/drawing/2014/main" id="{E7BA5CF2-6552-F966-8726-70D30633D6DC}"/>
              </a:ext>
            </a:extLst>
          </p:cNvPr>
          <p:cNvCxnSpPr/>
          <p:nvPr/>
        </p:nvCxnSpPr>
        <p:spPr>
          <a:xfrm>
            <a:off x="7345680" y="6228080"/>
            <a:ext cx="76200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5" name="직선 연결선 34">
            <a:extLst>
              <a:ext uri="{FF2B5EF4-FFF2-40B4-BE49-F238E27FC236}">
                <a16:creationId xmlns:a16="http://schemas.microsoft.com/office/drawing/2014/main" id="{51E80268-4FC1-9826-97BE-3CC697A917C1}"/>
              </a:ext>
            </a:extLst>
          </p:cNvPr>
          <p:cNvCxnSpPr/>
          <p:nvPr/>
        </p:nvCxnSpPr>
        <p:spPr>
          <a:xfrm flipV="1">
            <a:off x="8107680" y="5394960"/>
            <a:ext cx="977900" cy="83312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7" name="직선 연결선 36">
            <a:extLst>
              <a:ext uri="{FF2B5EF4-FFF2-40B4-BE49-F238E27FC236}">
                <a16:creationId xmlns:a16="http://schemas.microsoft.com/office/drawing/2014/main" id="{A5FF0C96-9726-8CC7-BB1D-779EDE832E75}"/>
              </a:ext>
            </a:extLst>
          </p:cNvPr>
          <p:cNvCxnSpPr/>
          <p:nvPr/>
        </p:nvCxnSpPr>
        <p:spPr>
          <a:xfrm>
            <a:off x="3261360" y="6136640"/>
            <a:ext cx="57912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9" name="직선 연결선 38">
            <a:extLst>
              <a:ext uri="{FF2B5EF4-FFF2-40B4-BE49-F238E27FC236}">
                <a16:creationId xmlns:a16="http://schemas.microsoft.com/office/drawing/2014/main" id="{06E498E4-6E15-A179-A60F-4E30F0FD591E}"/>
              </a:ext>
            </a:extLst>
          </p:cNvPr>
          <p:cNvCxnSpPr/>
          <p:nvPr/>
        </p:nvCxnSpPr>
        <p:spPr>
          <a:xfrm flipH="1" flipV="1">
            <a:off x="2899633" y="5811520"/>
            <a:ext cx="361727" cy="32512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5" name="직선 연결선 44">
            <a:extLst>
              <a:ext uri="{FF2B5EF4-FFF2-40B4-BE49-F238E27FC236}">
                <a16:creationId xmlns:a16="http://schemas.microsoft.com/office/drawing/2014/main" id="{E9DEA49D-AAA7-DF48-C632-298DA826627D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1640109" y="2637750"/>
            <a:ext cx="0" cy="62361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2" name="직선 연결선 51">
            <a:extLst>
              <a:ext uri="{FF2B5EF4-FFF2-40B4-BE49-F238E27FC236}">
                <a16:creationId xmlns:a16="http://schemas.microsoft.com/office/drawing/2014/main" id="{3D93999C-DE59-B43B-A099-7968F224F013}"/>
              </a:ext>
            </a:extLst>
          </p:cNvPr>
          <p:cNvCxnSpPr/>
          <p:nvPr/>
        </p:nvCxnSpPr>
        <p:spPr>
          <a:xfrm flipH="1">
            <a:off x="1640108" y="3261360"/>
            <a:ext cx="3003012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22616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EB13DA7B-66F9-37D7-DDDC-FF24BD48D765}"/>
              </a:ext>
            </a:extLst>
          </p:cNvPr>
          <p:cNvCxnSpPr>
            <a:cxnSpLocks/>
          </p:cNvCxnSpPr>
          <p:nvPr/>
        </p:nvCxnSpPr>
        <p:spPr>
          <a:xfrm>
            <a:off x="236306" y="647272"/>
            <a:ext cx="1167144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4443C71-217C-C892-1817-3909EF9B8D91}"/>
              </a:ext>
            </a:extLst>
          </p:cNvPr>
          <p:cNvSpPr txBox="1"/>
          <p:nvPr/>
        </p:nvSpPr>
        <p:spPr>
          <a:xfrm>
            <a:off x="236306" y="185607"/>
            <a:ext cx="1090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설치 사례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B986524E-D43B-06AE-5AB6-7C553B6436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7" y="751842"/>
            <a:ext cx="12118550" cy="603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9767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73551EC6-B820-1767-C346-159C02EC8D9B}"/>
              </a:ext>
            </a:extLst>
          </p:cNvPr>
          <p:cNvSpPr txBox="1"/>
          <p:nvPr/>
        </p:nvSpPr>
        <p:spPr>
          <a:xfrm>
            <a:off x="6260125" y="1148858"/>
            <a:ext cx="577947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err="1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동광솔루션</a:t>
            </a:r>
            <a:r>
              <a:rPr lang="ko-KR" altLang="en-US" b="1" spc="-40" err="1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（</a:t>
            </a:r>
            <a:r>
              <a:rPr lang="ko-KR" altLang="en-US" b="1" spc="-100" err="1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주</a:t>
            </a:r>
            <a:r>
              <a:rPr lang="ko-KR" altLang="en-US" b="1" spc="-1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）</a:t>
            </a:r>
            <a:endParaRPr lang="en-US" altLang="ko-KR" b="1" spc="-10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endParaRPr lang="en-US" altLang="ko-KR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endParaRPr lang="en-US" altLang="ko-KR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r>
              <a:rPr lang="ko-KR" altLang="en-US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문   의   </a:t>
            </a:r>
            <a:r>
              <a:rPr lang="en-US" altLang="ko-KR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031-877-7017</a:t>
            </a:r>
            <a:r>
              <a:rPr lang="ko-KR" altLang="en-US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   </a:t>
            </a:r>
            <a:endParaRPr lang="en-US" altLang="ko-KR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endParaRPr lang="en-US" altLang="ko-KR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endParaRPr lang="en-US" altLang="ko-KR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r>
              <a:rPr lang="ko-KR" altLang="en-US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블로그   </a:t>
            </a:r>
            <a:r>
              <a:rPr lang="en-US" altLang="ko-KR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https://blog.naver.com/fera_ceilingfan</a:t>
            </a:r>
          </a:p>
          <a:p>
            <a:endParaRPr lang="en-US" altLang="ko-KR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endParaRPr lang="en-US" altLang="ko-KR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r>
              <a:rPr lang="ko-KR" altLang="en-US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스토어</a:t>
            </a:r>
            <a:r>
              <a:rPr lang="ko-KR" altLang="en-US" spc="-15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   </a:t>
            </a:r>
            <a:r>
              <a:rPr lang="ko-KR" altLang="en-US" err="1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페라실링팬</a:t>
            </a:r>
            <a:r>
              <a:rPr lang="ko-KR" altLang="en-US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스마트스토어 </a:t>
            </a:r>
            <a:endParaRPr lang="en-US" altLang="ko-KR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endParaRPr lang="en-US" altLang="ko-KR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r>
              <a:rPr lang="en-US" altLang="ko-KR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            https://smartstore.naver.com/feralf</a:t>
            </a: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E5CE43D0-FFAF-C5E1-5398-0EE49C2456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125" y="5322283"/>
            <a:ext cx="4334889" cy="536117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3CB3C723-7F5B-47F6-6EAC-DD1C0C773D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02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401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EC81A5FC-3873-3731-9FBC-E2DE4731B8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" y="0"/>
            <a:ext cx="5311977" cy="6858000"/>
          </a:xfrm>
          <a:prstGeom prst="rect">
            <a:avLst/>
          </a:prstGeom>
        </p:spPr>
      </p:pic>
      <p:sp>
        <p:nvSpPr>
          <p:cNvPr id="21" name="직사각형 20">
            <a:extLst>
              <a:ext uri="{FF2B5EF4-FFF2-40B4-BE49-F238E27FC236}">
                <a16:creationId xmlns:a16="http://schemas.microsoft.com/office/drawing/2014/main" id="{A63CB2D0-4122-BB10-D395-BD14CC80DAB3}"/>
              </a:ext>
            </a:extLst>
          </p:cNvPr>
          <p:cNvSpPr/>
          <p:nvPr/>
        </p:nvSpPr>
        <p:spPr>
          <a:xfrm>
            <a:off x="4310743" y="1334757"/>
            <a:ext cx="5606143" cy="45719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reflection blurRad="6350" stA="50000" endA="300" endPos="55500" dist="101600" dir="5400000" sy="-100000" algn="bl" rotWithShape="0"/>
          </a:effectLst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41BAFA1-6471-4FBE-FC70-591CD444FF51}"/>
              </a:ext>
            </a:extLst>
          </p:cNvPr>
          <p:cNvSpPr txBox="1"/>
          <p:nvPr/>
        </p:nvSpPr>
        <p:spPr>
          <a:xfrm>
            <a:off x="5780313" y="749982"/>
            <a:ext cx="4234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목차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1C4C6A-6BFD-2F0B-288D-154F241CEC60}"/>
              </a:ext>
            </a:extLst>
          </p:cNvPr>
          <p:cNvSpPr txBox="1"/>
          <p:nvPr/>
        </p:nvSpPr>
        <p:spPr>
          <a:xfrm>
            <a:off x="5780313" y="1727200"/>
            <a:ext cx="521280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1. </a:t>
            </a:r>
            <a:r>
              <a:rPr lang="ko-KR" altLang="en-US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회사 소개</a:t>
            </a:r>
            <a:endParaRPr lang="en-US" altLang="ko-KR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endParaRPr lang="en-US" altLang="ko-KR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r>
              <a:rPr lang="en-US" altLang="ko-KR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2. </a:t>
            </a:r>
            <a:r>
              <a:rPr lang="ko-KR" altLang="en-US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친환경 에너지 관리 기술의 필요성</a:t>
            </a:r>
            <a:endParaRPr lang="en-US" altLang="ko-KR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endParaRPr lang="en-US" altLang="ko-KR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r>
              <a:rPr lang="en-US" altLang="ko-KR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3. </a:t>
            </a:r>
            <a:r>
              <a:rPr lang="ko-KR" altLang="en-US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실링팬과 냉풍기 사용시 기대되는 효과</a:t>
            </a:r>
            <a:endParaRPr lang="en-US" altLang="ko-KR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endParaRPr lang="en-US" altLang="ko-KR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r>
              <a:rPr lang="en-US" altLang="ko-KR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4. </a:t>
            </a:r>
            <a:r>
              <a:rPr lang="ko-KR" altLang="en-US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페라 </a:t>
            </a:r>
            <a:r>
              <a:rPr lang="en-US" altLang="ko-KR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HVLS </a:t>
            </a:r>
            <a:r>
              <a:rPr lang="ko-KR" altLang="en-US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실링팬 제품 사양</a:t>
            </a:r>
            <a:endParaRPr lang="en-US" altLang="ko-KR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endParaRPr lang="en-US" altLang="ko-KR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r>
              <a:rPr lang="en-US" altLang="ko-KR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5. </a:t>
            </a:r>
            <a:r>
              <a:rPr lang="ko-KR" altLang="en-US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설치 사례</a:t>
            </a:r>
            <a:endParaRPr lang="en-US" altLang="ko-KR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endParaRPr lang="en-US" altLang="ko-KR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r>
              <a:rPr lang="en-US" altLang="ko-KR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6. </a:t>
            </a:r>
            <a:r>
              <a:rPr lang="ko-KR" altLang="en-US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증발식 냉풍기의 필요성</a:t>
            </a:r>
            <a:endParaRPr lang="en-US" altLang="ko-KR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endParaRPr lang="en-US" altLang="ko-KR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r>
              <a:rPr lang="en-US" altLang="ko-KR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7. DKS-F </a:t>
            </a:r>
            <a:r>
              <a:rPr lang="ko-KR" altLang="en-US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증발식 냉풍기</a:t>
            </a:r>
            <a:endParaRPr lang="en-US" altLang="ko-KR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endParaRPr lang="en-US" altLang="ko-KR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r>
              <a:rPr lang="en-US" altLang="ko-KR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8. DKS-F </a:t>
            </a:r>
            <a:r>
              <a:rPr lang="ko-KR" altLang="en-US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증발식 냉풍기의  친환경 냉각 방식</a:t>
            </a:r>
            <a:endParaRPr lang="en-US" altLang="ko-KR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endParaRPr lang="en-US" altLang="ko-KR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r>
              <a:rPr lang="en-US" altLang="ko-KR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9. DKS-F </a:t>
            </a:r>
            <a:r>
              <a:rPr lang="ko-KR" altLang="en-US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증발식 냉풍기의  내부 구조</a:t>
            </a:r>
          </a:p>
        </p:txBody>
      </p:sp>
    </p:spTree>
    <p:extLst>
      <p:ext uri="{BB962C8B-B14F-4D97-AF65-F5344CB8AC3E}">
        <p14:creationId xmlns:p14="http://schemas.microsoft.com/office/powerpoint/2010/main" val="3488940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1A836D1B-7E17-C7F2-25D4-0E3E1BB7DF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9526"/>
            <a:ext cx="12192000" cy="3492067"/>
          </a:xfrm>
          <a:prstGeom prst="rect">
            <a:avLst/>
          </a:prstGeom>
        </p:spPr>
      </p:pic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46E70086-9BB2-BACA-0627-030A233D2AF6}"/>
              </a:ext>
            </a:extLst>
          </p:cNvPr>
          <p:cNvCxnSpPr>
            <a:cxnSpLocks/>
          </p:cNvCxnSpPr>
          <p:nvPr/>
        </p:nvCxnSpPr>
        <p:spPr>
          <a:xfrm>
            <a:off x="236306" y="647272"/>
            <a:ext cx="1167144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71C76B9-8C1C-50ED-5DE6-61D28404AF7C}"/>
              </a:ext>
            </a:extLst>
          </p:cNvPr>
          <p:cNvSpPr txBox="1"/>
          <p:nvPr/>
        </p:nvSpPr>
        <p:spPr>
          <a:xfrm>
            <a:off x="215758" y="127472"/>
            <a:ext cx="10900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회사소개</a:t>
            </a:r>
          </a:p>
        </p:txBody>
      </p:sp>
      <p:cxnSp>
        <p:nvCxnSpPr>
          <p:cNvPr id="23" name="직선 연결선 22">
            <a:extLst>
              <a:ext uri="{FF2B5EF4-FFF2-40B4-BE49-F238E27FC236}">
                <a16:creationId xmlns:a16="http://schemas.microsoft.com/office/drawing/2014/main" id="{79385F12-2DF6-50E6-3FC2-BAAF1FF64CBA}"/>
              </a:ext>
            </a:extLst>
          </p:cNvPr>
          <p:cNvCxnSpPr/>
          <p:nvPr/>
        </p:nvCxnSpPr>
        <p:spPr>
          <a:xfrm>
            <a:off x="4386942" y="1977981"/>
            <a:ext cx="3450772" cy="0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직선 연결선 23">
            <a:extLst>
              <a:ext uri="{FF2B5EF4-FFF2-40B4-BE49-F238E27FC236}">
                <a16:creationId xmlns:a16="http://schemas.microsoft.com/office/drawing/2014/main" id="{F812F3ED-F654-09EF-FC1C-47A314A650F2}"/>
              </a:ext>
            </a:extLst>
          </p:cNvPr>
          <p:cNvCxnSpPr/>
          <p:nvPr/>
        </p:nvCxnSpPr>
        <p:spPr>
          <a:xfrm>
            <a:off x="4386941" y="2467840"/>
            <a:ext cx="3450772" cy="0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직선 연결선 24">
            <a:extLst>
              <a:ext uri="{FF2B5EF4-FFF2-40B4-BE49-F238E27FC236}">
                <a16:creationId xmlns:a16="http://schemas.microsoft.com/office/drawing/2014/main" id="{2CF785B8-A0BD-5C60-F4E9-7147089BAB2A}"/>
              </a:ext>
            </a:extLst>
          </p:cNvPr>
          <p:cNvCxnSpPr/>
          <p:nvPr/>
        </p:nvCxnSpPr>
        <p:spPr>
          <a:xfrm>
            <a:off x="4376058" y="2935921"/>
            <a:ext cx="3450772" cy="0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6" name="직선 연결선 25">
            <a:extLst>
              <a:ext uri="{FF2B5EF4-FFF2-40B4-BE49-F238E27FC236}">
                <a16:creationId xmlns:a16="http://schemas.microsoft.com/office/drawing/2014/main" id="{FFDD82DF-C058-39A9-E168-6CB0460D3D1F}"/>
              </a:ext>
            </a:extLst>
          </p:cNvPr>
          <p:cNvCxnSpPr/>
          <p:nvPr/>
        </p:nvCxnSpPr>
        <p:spPr>
          <a:xfrm>
            <a:off x="4376057" y="3425780"/>
            <a:ext cx="3450772" cy="0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직선 연결선 26">
            <a:extLst>
              <a:ext uri="{FF2B5EF4-FFF2-40B4-BE49-F238E27FC236}">
                <a16:creationId xmlns:a16="http://schemas.microsoft.com/office/drawing/2014/main" id="{F1B14920-EC4A-1DA0-52B4-2727550F98FE}"/>
              </a:ext>
            </a:extLst>
          </p:cNvPr>
          <p:cNvCxnSpPr/>
          <p:nvPr/>
        </p:nvCxnSpPr>
        <p:spPr>
          <a:xfrm>
            <a:off x="4366785" y="3915637"/>
            <a:ext cx="3450772" cy="0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" name="직사각형 5">
            <a:extLst>
              <a:ext uri="{FF2B5EF4-FFF2-40B4-BE49-F238E27FC236}">
                <a16:creationId xmlns:a16="http://schemas.microsoft.com/office/drawing/2014/main" id="{E4E7C3BA-B783-D533-6DE3-6363B7CE98BD}"/>
              </a:ext>
            </a:extLst>
          </p:cNvPr>
          <p:cNvSpPr/>
          <p:nvPr/>
        </p:nvSpPr>
        <p:spPr>
          <a:xfrm>
            <a:off x="4019367" y="925257"/>
            <a:ext cx="4185920" cy="535432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  <a:alpha val="35000"/>
                </a:schemeClr>
              </a:gs>
              <a:gs pos="48000">
                <a:schemeClr val="accent5">
                  <a:lumMod val="97000"/>
                  <a:lumOff val="3000"/>
                  <a:alpha val="16000"/>
                </a:schemeClr>
              </a:gs>
              <a:gs pos="100000">
                <a:schemeClr val="accent5">
                  <a:lumMod val="60000"/>
                  <a:lumOff val="40000"/>
                  <a:alpha val="4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18CB46-6DB5-ED2C-D107-3ED487D9DFF4}"/>
              </a:ext>
            </a:extLst>
          </p:cNvPr>
          <p:cNvSpPr txBox="1"/>
          <p:nvPr/>
        </p:nvSpPr>
        <p:spPr>
          <a:xfrm>
            <a:off x="4411941" y="1592668"/>
            <a:ext cx="3727348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60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       기업명            동광솔루션 주식회사</a:t>
            </a:r>
            <a:endParaRPr lang="en-US" altLang="ko-KR" sz="1600"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  <a:p>
            <a:endParaRPr lang="en-US" altLang="ko-KR" sz="1600"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  <a:p>
            <a:r>
              <a:rPr lang="en-US" altLang="ko-KR" sz="160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        CEO              </a:t>
            </a:r>
            <a:r>
              <a:rPr lang="ko-KR" altLang="en-US" sz="160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문 상 윤</a:t>
            </a:r>
            <a:endParaRPr lang="en-US" altLang="ko-KR" sz="1600"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  <a:p>
            <a:endParaRPr lang="en-US" altLang="ko-KR" sz="1600"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  <a:p>
            <a:r>
              <a:rPr lang="ko-KR" altLang="en-US" sz="160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       설립일             </a:t>
            </a:r>
            <a:r>
              <a:rPr lang="en-US" altLang="ko-KR" sz="160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2010</a:t>
            </a:r>
            <a:r>
              <a:rPr lang="ko-KR" altLang="en-US" sz="160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년 </a:t>
            </a:r>
            <a:r>
              <a:rPr lang="en-US" altLang="ko-KR" sz="160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12</a:t>
            </a:r>
            <a:r>
              <a:rPr lang="ko-KR" altLang="en-US" sz="160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월 </a:t>
            </a:r>
            <a:r>
              <a:rPr lang="en-US" altLang="ko-KR" sz="160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28</a:t>
            </a:r>
            <a:r>
              <a:rPr lang="ko-KR" altLang="en-US" sz="160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일</a:t>
            </a:r>
            <a:r>
              <a:rPr lang="en-US" altLang="ko-KR" sz="160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 </a:t>
            </a:r>
          </a:p>
          <a:p>
            <a:endParaRPr lang="en-US" altLang="ko-KR" sz="1600"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  <a:p>
            <a:r>
              <a:rPr lang="ko-KR" altLang="en-US" sz="160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사업자등록번호      </a:t>
            </a:r>
            <a:r>
              <a:rPr lang="en-US" altLang="ko-KR" sz="160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127-86-28632</a:t>
            </a:r>
          </a:p>
          <a:p>
            <a:endParaRPr lang="en-US" altLang="ko-KR" sz="1600"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  <a:p>
            <a:r>
              <a:rPr lang="ko-KR" altLang="en-US" sz="160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  법인등록번호      </a:t>
            </a:r>
            <a:r>
              <a:rPr lang="en-US" altLang="ko-KR" sz="160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280211-0104310</a:t>
            </a:r>
          </a:p>
          <a:p>
            <a:endParaRPr lang="en-US" altLang="ko-KR" sz="1600"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  <a:p>
            <a:r>
              <a:rPr lang="ko-KR" altLang="en-US" sz="160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         주소             </a:t>
            </a:r>
            <a:r>
              <a:rPr lang="ko-KR" altLang="en-US" sz="1600" b="0" i="0">
                <a:solidFill>
                  <a:srgbClr val="000000"/>
                </a:solidFill>
                <a:effectLst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경기 양주시 </a:t>
            </a:r>
            <a:r>
              <a:rPr lang="ko-KR" altLang="en-US" sz="1600" b="0" i="0" err="1">
                <a:solidFill>
                  <a:srgbClr val="000000"/>
                </a:solidFill>
                <a:effectLst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광적면</a:t>
            </a:r>
            <a:r>
              <a:rPr lang="ko-KR" altLang="en-US" sz="1600" b="0" i="0">
                <a:solidFill>
                  <a:srgbClr val="000000"/>
                </a:solidFill>
                <a:effectLst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</a:t>
            </a:r>
            <a:endParaRPr lang="en-US" altLang="ko-KR" sz="1600" b="0" i="0">
              <a:solidFill>
                <a:srgbClr val="000000"/>
              </a:solidFill>
              <a:effectLst/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  <a:p>
            <a:r>
              <a:rPr lang="en-US" altLang="ko-KR" sz="1600">
                <a:solidFill>
                  <a:srgbClr val="00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                             </a:t>
            </a:r>
            <a:r>
              <a:rPr lang="ko-KR" altLang="en-US" sz="1600" b="0" i="0">
                <a:solidFill>
                  <a:srgbClr val="000000"/>
                </a:solidFill>
                <a:effectLst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그루고개로</a:t>
            </a:r>
            <a:r>
              <a:rPr lang="en-US" altLang="ko-KR" sz="1600" b="0" i="0">
                <a:solidFill>
                  <a:srgbClr val="000000"/>
                </a:solidFill>
                <a:effectLst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188</a:t>
            </a:r>
            <a:r>
              <a:rPr lang="ko-KR" altLang="en-US" sz="1600" b="0" i="0" err="1">
                <a:solidFill>
                  <a:srgbClr val="000000"/>
                </a:solidFill>
                <a:effectLst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번길</a:t>
            </a:r>
            <a:r>
              <a:rPr lang="ko-KR" altLang="en-US" sz="1600" b="0" i="0">
                <a:solidFill>
                  <a:srgbClr val="000000"/>
                </a:solidFill>
                <a:effectLst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</a:t>
            </a:r>
            <a:endParaRPr lang="en-US" altLang="ko-KR" sz="1600" b="0" i="0">
              <a:solidFill>
                <a:srgbClr val="000000"/>
              </a:solidFill>
              <a:effectLst/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  <a:p>
            <a:r>
              <a:rPr lang="en-US" altLang="ko-KR" sz="1600">
                <a:solidFill>
                  <a:srgbClr val="00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                             </a:t>
            </a:r>
            <a:r>
              <a:rPr lang="en-US" altLang="ko-KR" sz="1600" b="0" i="0">
                <a:solidFill>
                  <a:srgbClr val="000000"/>
                </a:solidFill>
                <a:effectLst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61-50</a:t>
            </a:r>
            <a:endParaRPr lang="ko-KR" altLang="en-US" sz="1600"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52667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EC57A3D4-6A23-ACBF-BBF7-507E411A94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225" y="0"/>
            <a:ext cx="5143500" cy="6858000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4B687D67-2A7B-5B9E-CCD6-76B85471CFAD}"/>
              </a:ext>
            </a:extLst>
          </p:cNvPr>
          <p:cNvSpPr/>
          <p:nvPr/>
        </p:nvSpPr>
        <p:spPr>
          <a:xfrm>
            <a:off x="0" y="0"/>
            <a:ext cx="7051226" cy="3451526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B15526-7F50-8B12-D2A6-FDDB45D0A6EF}"/>
              </a:ext>
            </a:extLst>
          </p:cNvPr>
          <p:cNvSpPr txBox="1"/>
          <p:nvPr/>
        </p:nvSpPr>
        <p:spPr>
          <a:xfrm>
            <a:off x="228600" y="108857"/>
            <a:ext cx="492306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>
                <a:solidFill>
                  <a:schemeClr val="bg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About</a:t>
            </a:r>
          </a:p>
          <a:p>
            <a:r>
              <a:rPr lang="ko-KR" altLang="en-US" sz="440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동광솔루션</a:t>
            </a:r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268B7B60-EF9A-38A6-6F2D-6E2FB6BC213A}"/>
              </a:ext>
            </a:extLst>
          </p:cNvPr>
          <p:cNvCxnSpPr>
            <a:cxnSpLocks/>
          </p:cNvCxnSpPr>
          <p:nvPr/>
        </p:nvCxnSpPr>
        <p:spPr>
          <a:xfrm>
            <a:off x="3015343" y="162491"/>
            <a:ext cx="0" cy="305572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9A4937E-2E12-EEC3-2956-ADF2E7547C7A}"/>
              </a:ext>
            </a:extLst>
          </p:cNvPr>
          <p:cNvSpPr txBox="1"/>
          <p:nvPr/>
        </p:nvSpPr>
        <p:spPr>
          <a:xfrm>
            <a:off x="3156856" y="223408"/>
            <a:ext cx="3784269" cy="2963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동광엔지니어링으로 시작한</a:t>
            </a:r>
            <a:r>
              <a:rPr lang="en-US" altLang="ko-KR" sz="14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</a:t>
            </a:r>
            <a:r>
              <a:rPr lang="ko-KR" altLang="en-US" sz="1400" err="1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동광솔루션㈜은</a:t>
            </a:r>
            <a:r>
              <a:rPr lang="ko-KR" altLang="en-US" sz="14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 </a:t>
            </a:r>
            <a:endParaRPr lang="en-US" altLang="ko-KR" sz="140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산업용 냉난방 장치의 시스템 설계</a:t>
            </a:r>
            <a:r>
              <a:rPr lang="en-US" altLang="ko-KR" sz="14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</a:t>
            </a:r>
            <a:r>
              <a:rPr lang="ko-KR" altLang="en-US" sz="14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구현</a:t>
            </a:r>
            <a:r>
              <a:rPr lang="en-US" altLang="ko-KR" sz="14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</a:t>
            </a:r>
            <a:r>
              <a:rPr lang="ko-KR" altLang="en-US" sz="14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운영 및 </a:t>
            </a:r>
            <a:endParaRPr lang="en-US" altLang="ko-KR" sz="140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유지보수를 위한 포괄적인 솔루션을 제공하는 </a:t>
            </a:r>
            <a:endParaRPr lang="en-US" altLang="ko-KR" sz="140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전문 제조 기업입니다</a:t>
            </a:r>
            <a:r>
              <a:rPr lang="en-US" altLang="ko-KR" sz="14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ko-KR" altLang="en-US" sz="14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산업용 </a:t>
            </a:r>
            <a:r>
              <a:rPr lang="en-US" altLang="ko-KR" sz="14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HVLS</a:t>
            </a:r>
            <a:r>
              <a:rPr lang="ko-KR" altLang="en-US" sz="14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팬</a:t>
            </a:r>
            <a:r>
              <a:rPr lang="en-US" altLang="ko-KR" sz="14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14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산업용 </a:t>
            </a:r>
            <a:r>
              <a:rPr lang="ko-KR" altLang="en-US" sz="1400" err="1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기화식</a:t>
            </a:r>
            <a:r>
              <a:rPr lang="en-US" altLang="ko-KR" sz="14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(</a:t>
            </a:r>
            <a:r>
              <a:rPr lang="ko-KR" altLang="en-US" sz="1400" err="1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증발식</a:t>
            </a:r>
            <a:r>
              <a:rPr lang="en-US" altLang="ko-KR" sz="14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) </a:t>
            </a:r>
            <a:r>
              <a:rPr lang="ko-KR" altLang="en-US" sz="1400" err="1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냉풍기</a:t>
            </a:r>
            <a:r>
              <a:rPr lang="ko-KR" altLang="en-US" sz="14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등 현장 맞춤 시스템으로</a:t>
            </a:r>
            <a:r>
              <a:rPr lang="en-US" altLang="ko-KR" sz="14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</a:t>
            </a:r>
            <a:r>
              <a:rPr lang="ko-KR" altLang="en-US" sz="14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가열</a:t>
            </a:r>
            <a:r>
              <a:rPr lang="en-US" altLang="ko-KR" sz="14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</a:t>
            </a:r>
            <a:r>
              <a:rPr lang="ko-KR" altLang="en-US" sz="14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냉각</a:t>
            </a:r>
            <a:r>
              <a:rPr lang="en-US" altLang="ko-KR" sz="14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</a:t>
            </a:r>
            <a:r>
              <a:rPr lang="ko-KR" altLang="en-US" sz="14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환기</a:t>
            </a:r>
            <a:r>
              <a:rPr lang="en-US" altLang="ko-KR" sz="14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</a:t>
            </a:r>
            <a:r>
              <a:rPr lang="ko-KR" altLang="en-US" sz="14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제습</a:t>
            </a:r>
            <a:r>
              <a:rPr lang="en-US" altLang="ko-KR" sz="14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</a:t>
            </a:r>
            <a:r>
              <a:rPr lang="ko-KR" altLang="en-US" sz="14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먼지 제거와 같은 다양한 요구사항을 효과적으로 해결합니다</a:t>
            </a:r>
            <a:r>
              <a:rPr lang="en-US" altLang="ko-KR" sz="14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 </a:t>
            </a:r>
            <a:r>
              <a:rPr lang="ko-KR" altLang="en-US" sz="14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국내 제조 시설과 인프라를 갖추어 사후 유지보수와 </a:t>
            </a:r>
            <a:r>
              <a:rPr lang="en-US" altLang="ko-KR" sz="14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AS</a:t>
            </a:r>
            <a:r>
              <a:rPr lang="ko-KR" altLang="en-US" sz="14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를 확실하게 책임집니다</a:t>
            </a:r>
            <a:r>
              <a:rPr lang="en-US" altLang="ko-KR" sz="14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670633CC-4016-C003-ABB9-39CA2903AD56}"/>
              </a:ext>
            </a:extLst>
          </p:cNvPr>
          <p:cNvSpPr/>
          <p:nvPr/>
        </p:nvSpPr>
        <p:spPr>
          <a:xfrm>
            <a:off x="-1" y="3429000"/>
            <a:ext cx="7051225" cy="3428998"/>
          </a:xfrm>
          <a:prstGeom prst="rect">
            <a:avLst/>
          </a:prstGeom>
          <a:solidFill>
            <a:srgbClr val="FF5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4919EC02-A882-C672-C209-4F6452DAB2BD}"/>
              </a:ext>
            </a:extLst>
          </p:cNvPr>
          <p:cNvSpPr/>
          <p:nvPr/>
        </p:nvSpPr>
        <p:spPr>
          <a:xfrm>
            <a:off x="-2" y="3429000"/>
            <a:ext cx="7051226" cy="13829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1ED74ADC-FE9C-4B1B-900A-4E69F60DE8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60" y="3703697"/>
            <a:ext cx="4627573" cy="85840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9FD65B6-5426-5D7E-E70F-D2C4EB18B597}"/>
              </a:ext>
            </a:extLst>
          </p:cNvPr>
          <p:cNvSpPr txBox="1"/>
          <p:nvPr/>
        </p:nvSpPr>
        <p:spPr>
          <a:xfrm>
            <a:off x="337461" y="4912552"/>
            <a:ext cx="3102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>
                <a:solidFill>
                  <a:schemeClr val="bg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BRAND STORY</a:t>
            </a:r>
            <a:endParaRPr lang="ko-KR" altLang="en-US" b="1">
              <a:solidFill>
                <a:schemeClr val="bg1"/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577821-5020-F2C8-2093-F9A251FCF24D}"/>
              </a:ext>
            </a:extLst>
          </p:cNvPr>
          <p:cNvSpPr txBox="1"/>
          <p:nvPr/>
        </p:nvSpPr>
        <p:spPr>
          <a:xfrm>
            <a:off x="312714" y="5258086"/>
            <a:ext cx="6389916" cy="1347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err="1">
                <a:solidFill>
                  <a:schemeClr val="bg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페라는</a:t>
            </a:r>
            <a:r>
              <a:rPr lang="ko-KR" altLang="en-US" sz="1400">
                <a:solidFill>
                  <a:schemeClr val="bg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동광솔루션의 자체 제작 브랜드로 강력한 힘이</a:t>
            </a:r>
            <a:r>
              <a:rPr lang="en-US" altLang="ko-KR" sz="1400">
                <a:solidFill>
                  <a:schemeClr val="bg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</a:t>
            </a:r>
            <a:r>
              <a:rPr lang="ko-KR" altLang="en-US" sz="1400">
                <a:solidFill>
                  <a:schemeClr val="bg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있지만 부드럽게 더위를 식혀주는 </a:t>
            </a:r>
            <a:endParaRPr lang="en-US" altLang="ko-KR" sz="1400">
              <a:solidFill>
                <a:schemeClr val="bg1"/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>
                <a:solidFill>
                  <a:schemeClr val="bg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자연을 닮은 바람을 표현합니다</a:t>
            </a:r>
            <a:r>
              <a:rPr lang="en-US" altLang="ko-KR" sz="1400">
                <a:solidFill>
                  <a:schemeClr val="bg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  <a:r>
              <a:rPr lang="ko-KR" altLang="en-US" sz="1400">
                <a:solidFill>
                  <a:schemeClr val="bg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</a:t>
            </a:r>
            <a:endParaRPr lang="en-US" altLang="ko-KR" sz="1400">
              <a:solidFill>
                <a:schemeClr val="bg1"/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>
                <a:solidFill>
                  <a:schemeClr val="bg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강력한 모터로 효율을 높여 에너지 절감 효과는 물론</a:t>
            </a:r>
            <a:r>
              <a:rPr lang="en-US" altLang="ko-KR" sz="1400">
                <a:solidFill>
                  <a:schemeClr val="bg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1400">
                <a:solidFill>
                  <a:schemeClr val="bg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자연을 닮은 냉각 방식으로 </a:t>
            </a:r>
            <a:endParaRPr lang="en-US" altLang="ko-KR" sz="1400">
              <a:solidFill>
                <a:schemeClr val="bg1"/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400">
                <a:solidFill>
                  <a:schemeClr val="bg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건강을 해치지 않으면서 지구와 환경도 함께 지키는 친환경 에너지 기술을 지향합니다</a:t>
            </a:r>
            <a:r>
              <a:rPr lang="en-US" altLang="ko-KR" sz="1400">
                <a:solidFill>
                  <a:schemeClr val="bg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  <a:r>
              <a:rPr lang="ko-KR" altLang="en-US" sz="1400">
                <a:solidFill>
                  <a:schemeClr val="bg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</a:t>
            </a:r>
            <a:endParaRPr lang="en-US" altLang="ko-KR" sz="1400">
              <a:solidFill>
                <a:schemeClr val="bg1"/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A2F098-CF2D-E69D-FC70-CD2D49088F00}"/>
              </a:ext>
            </a:extLst>
          </p:cNvPr>
          <p:cNvSpPr txBox="1"/>
          <p:nvPr/>
        </p:nvSpPr>
        <p:spPr>
          <a:xfrm>
            <a:off x="261260" y="1122266"/>
            <a:ext cx="2752842" cy="2296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b="1">
                <a:solidFill>
                  <a:schemeClr val="bg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특허</a:t>
            </a:r>
            <a:r>
              <a:rPr lang="en-US" altLang="ko-KR" sz="1400" b="1">
                <a:solidFill>
                  <a:schemeClr val="bg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/</a:t>
            </a:r>
            <a:r>
              <a:rPr lang="ko-KR" altLang="en-US" sz="1400" b="1">
                <a:solidFill>
                  <a:schemeClr val="bg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인증 등 보유 현황</a:t>
            </a:r>
            <a:endParaRPr lang="en-US" altLang="ko-KR" sz="1400" b="1">
              <a:solidFill>
                <a:schemeClr val="bg1"/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r>
              <a:rPr lang="ko-KR" altLang="en-US" sz="1100" kern="0" spc="0">
                <a:solidFill>
                  <a:schemeClr val="bg1"/>
                </a:solidFill>
                <a:effectLst/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국내특허 </a:t>
            </a:r>
            <a:r>
              <a:rPr lang="en-US" altLang="ko-KR" sz="1100" kern="0" spc="0">
                <a:solidFill>
                  <a:schemeClr val="bg1"/>
                </a:solidFill>
                <a:effectLst/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3</a:t>
            </a:r>
            <a:r>
              <a:rPr lang="ko-KR" altLang="en-US" sz="1100" kern="0" spc="0">
                <a:solidFill>
                  <a:schemeClr val="bg1"/>
                </a:solidFill>
                <a:effectLst/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건</a:t>
            </a:r>
            <a:r>
              <a:rPr lang="en-US" altLang="ko-KR" sz="1100" kern="0" spc="0">
                <a:solidFill>
                  <a:schemeClr val="bg1"/>
                </a:solidFill>
                <a:effectLst/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/ </a:t>
            </a:r>
            <a:r>
              <a:rPr lang="ko-KR" altLang="en-US" sz="1100" kern="0" spc="0">
                <a:solidFill>
                  <a:schemeClr val="bg1"/>
                </a:solidFill>
                <a:effectLst/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상표</a:t>
            </a:r>
            <a:r>
              <a:rPr lang="en-US" altLang="ko-KR" sz="1100" kern="0" spc="0">
                <a:solidFill>
                  <a:schemeClr val="bg1"/>
                </a:solidFill>
                <a:effectLst/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1</a:t>
            </a:r>
            <a:r>
              <a:rPr lang="ko-KR" altLang="en-US" sz="1100" kern="0" spc="0">
                <a:solidFill>
                  <a:schemeClr val="bg1"/>
                </a:solidFill>
                <a:effectLst/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건</a:t>
            </a:r>
            <a:r>
              <a:rPr lang="en-US" altLang="ko-KR" sz="1100" kern="0" spc="0">
                <a:solidFill>
                  <a:schemeClr val="bg1"/>
                </a:solidFill>
                <a:effectLst/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/ </a:t>
            </a:r>
            <a:r>
              <a:rPr lang="ko-KR" altLang="en-US" sz="1100" kern="0" spc="0">
                <a:solidFill>
                  <a:schemeClr val="bg1"/>
                </a:solidFill>
                <a:effectLst/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디자인</a:t>
            </a:r>
            <a:r>
              <a:rPr lang="en-US" altLang="ko-KR" sz="1100" kern="0" spc="0">
                <a:solidFill>
                  <a:schemeClr val="bg1"/>
                </a:solidFill>
                <a:effectLst/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1</a:t>
            </a:r>
            <a:r>
              <a:rPr lang="ko-KR" altLang="en-US" sz="1100" kern="0" spc="0">
                <a:solidFill>
                  <a:schemeClr val="bg1"/>
                </a:solidFill>
                <a:effectLst/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건</a:t>
            </a:r>
            <a:r>
              <a:rPr lang="en-US" altLang="ko-KR" sz="1100" kern="0" spc="0">
                <a:solidFill>
                  <a:schemeClr val="bg1"/>
                </a:solidFill>
                <a:effectLst/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/ CE</a:t>
            </a:r>
            <a:r>
              <a:rPr lang="ko-KR" altLang="en-US" sz="1100" kern="0" spc="0">
                <a:solidFill>
                  <a:schemeClr val="bg1"/>
                </a:solidFill>
                <a:effectLst/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인증</a:t>
            </a:r>
            <a:r>
              <a:rPr lang="en-US" altLang="ko-KR" sz="1100" kern="0" spc="0">
                <a:solidFill>
                  <a:schemeClr val="bg1"/>
                </a:solidFill>
                <a:effectLst/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/ ROHS</a:t>
            </a:r>
            <a:r>
              <a:rPr lang="ko-KR" altLang="en-US" sz="1100" kern="0" spc="0">
                <a:solidFill>
                  <a:schemeClr val="bg1"/>
                </a:solidFill>
                <a:effectLst/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인증</a:t>
            </a:r>
            <a:r>
              <a:rPr lang="en-US" altLang="ko-KR" sz="1100" kern="0" spc="0">
                <a:solidFill>
                  <a:schemeClr val="bg1"/>
                </a:solidFill>
                <a:effectLst/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/KC</a:t>
            </a:r>
            <a:r>
              <a:rPr lang="ko-KR" altLang="en-US" sz="1100" kern="0" spc="0">
                <a:solidFill>
                  <a:schemeClr val="bg1"/>
                </a:solidFill>
                <a:effectLst/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안전인증</a:t>
            </a:r>
            <a:r>
              <a:rPr lang="en-US" altLang="ko-KR" sz="1100" kern="0" spc="0">
                <a:solidFill>
                  <a:schemeClr val="bg1"/>
                </a:solidFill>
                <a:effectLst/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4</a:t>
            </a:r>
            <a:r>
              <a:rPr lang="ko-KR" altLang="en-US" sz="1100" kern="0" spc="0">
                <a:solidFill>
                  <a:schemeClr val="bg1"/>
                </a:solidFill>
                <a:effectLst/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건</a:t>
            </a:r>
          </a:p>
          <a:p>
            <a:endParaRPr lang="en-US" altLang="ko-KR" sz="110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400" b="1">
                <a:solidFill>
                  <a:schemeClr val="bg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기타실적</a:t>
            </a:r>
            <a:endParaRPr lang="en-US" altLang="ko-KR" sz="1400" b="1">
              <a:solidFill>
                <a:schemeClr val="bg1"/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050" kern="0" spc="0">
                <a:solidFill>
                  <a:schemeClr val="bg1"/>
                </a:solidFill>
                <a:effectLst/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2013</a:t>
            </a:r>
            <a:r>
              <a:rPr lang="ko-KR" altLang="en-US" sz="1050" kern="0" spc="0">
                <a:solidFill>
                  <a:schemeClr val="bg1"/>
                </a:solidFill>
                <a:effectLst/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년 경기도 신기술 개발 우수업체 지정</a:t>
            </a:r>
            <a:r>
              <a:rPr lang="en-US" altLang="ko-KR" sz="1050" kern="0" spc="0">
                <a:solidFill>
                  <a:schemeClr val="bg1"/>
                </a:solidFill>
                <a:effectLst/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</a:p>
          <a:p>
            <a:r>
              <a:rPr lang="en-US" altLang="ko-KR" sz="1050" kern="0" spc="0">
                <a:solidFill>
                  <a:schemeClr val="bg1"/>
                </a:solidFill>
                <a:effectLst/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2014</a:t>
            </a:r>
            <a:r>
              <a:rPr lang="ko-KR" altLang="en-US" sz="1050" kern="0" spc="0">
                <a:solidFill>
                  <a:schemeClr val="bg1"/>
                </a:solidFill>
                <a:effectLst/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년 경기지방중소기업청장 표창장 시상</a:t>
            </a:r>
            <a:r>
              <a:rPr lang="en-US" altLang="ko-KR" sz="1050" kern="0" spc="0">
                <a:solidFill>
                  <a:schemeClr val="bg1"/>
                </a:solidFill>
                <a:effectLst/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2014</a:t>
            </a:r>
            <a:r>
              <a:rPr lang="ko-KR" altLang="en-US" sz="1050" kern="0" spc="0">
                <a:solidFill>
                  <a:schemeClr val="bg1"/>
                </a:solidFill>
                <a:effectLst/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년 코트라 신기술 우수제품 개발 업체 </a:t>
            </a:r>
            <a:endParaRPr lang="en-US" altLang="ko-KR" sz="1050" kern="0" spc="0">
              <a:solidFill>
                <a:schemeClr val="bg1"/>
              </a:solidFill>
              <a:effectLst/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r>
              <a:rPr lang="ko-KR" altLang="en-US" sz="1050" kern="0" spc="0">
                <a:solidFill>
                  <a:schemeClr val="bg1"/>
                </a:solidFill>
                <a:effectLst/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선정</a:t>
            </a:r>
            <a:r>
              <a:rPr lang="en-US" altLang="ko-KR" sz="1050" kern="0" spc="0">
                <a:solidFill>
                  <a:schemeClr val="bg1"/>
                </a:solidFill>
                <a:effectLst/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2024</a:t>
            </a:r>
            <a:r>
              <a:rPr lang="ko-KR" altLang="en-US" sz="1050" kern="0" spc="0">
                <a:solidFill>
                  <a:schemeClr val="bg1"/>
                </a:solidFill>
                <a:effectLst/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년 기업환경 개선 사업 제품 지정</a:t>
            </a:r>
            <a:r>
              <a:rPr lang="en-US" altLang="ko-KR" sz="1050" kern="0">
                <a:solidFill>
                  <a:schemeClr val="bg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</a:t>
            </a:r>
          </a:p>
          <a:p>
            <a:r>
              <a:rPr lang="en-US" altLang="ko-KR" sz="1050" kern="0" spc="0">
                <a:solidFill>
                  <a:schemeClr val="bg1"/>
                </a:solidFill>
                <a:effectLst/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2025</a:t>
            </a:r>
            <a:r>
              <a:rPr lang="ko-KR" altLang="en-US" sz="1050" kern="0" spc="0">
                <a:solidFill>
                  <a:schemeClr val="bg1"/>
                </a:solidFill>
                <a:effectLst/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년 한국산업안전보건공단 지원 품목 지정</a:t>
            </a:r>
            <a:endParaRPr lang="en-US" altLang="ko-KR" sz="1050" kern="0" spc="0">
              <a:solidFill>
                <a:schemeClr val="bg1"/>
              </a:solidFill>
              <a:effectLst/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r>
              <a:rPr lang="en-US" altLang="ko-KR" sz="1050" kern="0">
                <a:solidFill>
                  <a:schemeClr val="bg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(</a:t>
            </a:r>
            <a:r>
              <a:rPr lang="ko-KR" altLang="en-US" sz="1050" kern="0">
                <a:solidFill>
                  <a:schemeClr val="bg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건강 일터 개선 사업 </a:t>
            </a:r>
            <a:r>
              <a:rPr lang="en-US" altLang="ko-KR" sz="1050" kern="0">
                <a:solidFill>
                  <a:schemeClr val="bg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: </a:t>
            </a:r>
            <a:r>
              <a:rPr lang="ko-KR" altLang="en-US" sz="1050" kern="0">
                <a:solidFill>
                  <a:schemeClr val="bg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온열 환경 개선 설비</a:t>
            </a:r>
            <a:r>
              <a:rPr lang="en-US" altLang="ko-KR" sz="1050" kern="0">
                <a:solidFill>
                  <a:schemeClr val="bg1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)</a:t>
            </a:r>
            <a:endParaRPr lang="ko-KR" altLang="en-US" sz="1050" kern="0" spc="0">
              <a:solidFill>
                <a:schemeClr val="bg1"/>
              </a:solidFill>
              <a:effectLst/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257100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A8E47CF3-BE12-9588-D50F-3293775F0A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13" y="1325090"/>
            <a:ext cx="5308258" cy="2800592"/>
          </a:xfrm>
          <a:prstGeom prst="rect">
            <a:avLst/>
          </a:prstGeom>
        </p:spPr>
      </p:pic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3610C301-4B65-1D73-314D-00B7E8CF6AD3}"/>
              </a:ext>
            </a:extLst>
          </p:cNvPr>
          <p:cNvCxnSpPr>
            <a:cxnSpLocks/>
          </p:cNvCxnSpPr>
          <p:nvPr/>
        </p:nvCxnSpPr>
        <p:spPr>
          <a:xfrm>
            <a:off x="236306" y="647272"/>
            <a:ext cx="1167144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0199F21-D6ED-729C-CC22-BEFDDD3C0F01}"/>
              </a:ext>
            </a:extLst>
          </p:cNvPr>
          <p:cNvSpPr txBox="1"/>
          <p:nvPr/>
        </p:nvSpPr>
        <p:spPr>
          <a:xfrm>
            <a:off x="215758" y="195206"/>
            <a:ext cx="1090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친환경 에너지 관리 기술의 필요성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4D94B4-4F0C-9D76-4BE9-D27C2F0173F8}"/>
              </a:ext>
            </a:extLst>
          </p:cNvPr>
          <p:cNvSpPr txBox="1"/>
          <p:nvPr/>
        </p:nvSpPr>
        <p:spPr>
          <a:xfrm>
            <a:off x="406801" y="869347"/>
            <a:ext cx="48876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출처 </a:t>
            </a:r>
            <a:r>
              <a:rPr lang="en-US" altLang="ko-KR" sz="12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: </a:t>
            </a:r>
            <a:r>
              <a:rPr lang="ko-KR" altLang="en-US" sz="12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질병 관리청 </a:t>
            </a:r>
            <a:r>
              <a:rPr lang="en-US" altLang="ko-KR" sz="12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2024</a:t>
            </a:r>
            <a:r>
              <a:rPr lang="ko-KR" altLang="en-US" sz="12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년 폭염으로 인한 </a:t>
            </a:r>
            <a:r>
              <a:rPr lang="ko-KR" altLang="en-US" sz="1200" err="1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온열</a:t>
            </a:r>
            <a:r>
              <a:rPr lang="ko-KR" altLang="en-US" sz="12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질환 신고 현황 연보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68F5F87D-0AF1-A287-676C-2EECED9CEB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38" y="4143621"/>
            <a:ext cx="4553896" cy="2551831"/>
          </a:xfrm>
          <a:prstGeom prst="rect">
            <a:avLst/>
          </a:prstGeom>
        </p:spPr>
      </p:pic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1D1E23EA-8A99-F87B-F010-7DDE2BF89A27}"/>
              </a:ext>
            </a:extLst>
          </p:cNvPr>
          <p:cNvCxnSpPr/>
          <p:nvPr/>
        </p:nvCxnSpPr>
        <p:spPr>
          <a:xfrm>
            <a:off x="5666198" y="880636"/>
            <a:ext cx="0" cy="5814816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AAC212A-3176-F14A-97B8-C191F9C14ACD}"/>
              </a:ext>
            </a:extLst>
          </p:cNvPr>
          <p:cNvSpPr txBox="1"/>
          <p:nvPr/>
        </p:nvSpPr>
        <p:spPr>
          <a:xfrm>
            <a:off x="5867399" y="814111"/>
            <a:ext cx="612778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매년 더 심해지는 폭염과 </a:t>
            </a:r>
            <a:r>
              <a:rPr lang="ko-KR" altLang="en-US" err="1"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온열</a:t>
            </a:r>
            <a:r>
              <a:rPr lang="ko-KR" altLang="en-US"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 질환</a:t>
            </a:r>
            <a:endParaRPr lang="en-US" altLang="ko-KR">
              <a:latin typeface="Pretendard ExtraBold" panose="02000903000000020004" pitchFamily="50" charset="-127"/>
              <a:ea typeface="Pretendard ExtraBold" panose="02000903000000020004" pitchFamily="50" charset="-127"/>
              <a:cs typeface="Pretendard ExtraBold" panose="02000903000000020004" pitchFamily="50" charset="-127"/>
            </a:endParaRPr>
          </a:p>
          <a:p>
            <a:endParaRPr lang="en-US" altLang="ko-KR" sz="140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r>
              <a:rPr lang="ko-KR" altLang="en-US" sz="14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극한 기후 속에 지구와 사람을 동시에</a:t>
            </a:r>
            <a:r>
              <a:rPr lang="en-US" altLang="ko-KR" sz="14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</a:t>
            </a:r>
            <a:r>
              <a:rPr lang="ko-KR" altLang="en-US" sz="14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지켜야 하는 양립하기 어려운 문제에 대한 해결책이 필요합니다</a:t>
            </a:r>
            <a:r>
              <a:rPr lang="en-US" altLang="ko-KR" sz="14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</a:p>
          <a:p>
            <a:endParaRPr lang="en-US" altLang="ko-KR" sz="140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r>
              <a:rPr lang="ko-KR" altLang="en-US" sz="1400" err="1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실링팬과</a:t>
            </a:r>
            <a:r>
              <a:rPr lang="ko-KR" altLang="en-US" sz="14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냉풍기가 첨단 기술은 아니지만 </a:t>
            </a:r>
            <a:r>
              <a:rPr lang="ko-KR" altLang="en-US" sz="1400" b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탄소 배출을 줄이면서</a:t>
            </a:r>
            <a:r>
              <a:rPr lang="en-US" altLang="ko-KR" sz="1400" b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</a:t>
            </a:r>
            <a:r>
              <a:rPr lang="ko-KR" altLang="en-US" sz="1400" b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삶의 질도 개선할 수 있는 가장 친환경적인 에너지 절감 기술</a:t>
            </a:r>
            <a:r>
              <a:rPr lang="ko-KR" altLang="en-US" sz="14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입니다</a:t>
            </a:r>
            <a:r>
              <a:rPr lang="en-US" altLang="ko-KR" sz="14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  <a:endParaRPr lang="ko-KR" altLang="en-US" sz="140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354E5A0F-2A12-EC94-E4D8-EFF004F3FF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915" y="2408543"/>
            <a:ext cx="4675597" cy="4449457"/>
          </a:xfrm>
          <a:prstGeom prst="rect">
            <a:avLst/>
          </a:prstGeom>
        </p:spPr>
      </p:pic>
      <p:sp>
        <p:nvSpPr>
          <p:cNvPr id="2" name="타원 1">
            <a:extLst>
              <a:ext uri="{FF2B5EF4-FFF2-40B4-BE49-F238E27FC236}">
                <a16:creationId xmlns:a16="http://schemas.microsoft.com/office/drawing/2014/main" id="{43F1A8C9-AFC3-961F-0A11-4B6437FDA8E5}"/>
              </a:ext>
            </a:extLst>
          </p:cNvPr>
          <p:cNvSpPr/>
          <p:nvPr/>
        </p:nvSpPr>
        <p:spPr>
          <a:xfrm>
            <a:off x="2743200" y="1696719"/>
            <a:ext cx="630543" cy="63054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타원 2">
            <a:extLst>
              <a:ext uri="{FF2B5EF4-FFF2-40B4-BE49-F238E27FC236}">
                <a16:creationId xmlns:a16="http://schemas.microsoft.com/office/drawing/2014/main" id="{26599FE7-50B6-A0EE-2D07-B18A8E1DFD72}"/>
              </a:ext>
            </a:extLst>
          </p:cNvPr>
          <p:cNvSpPr/>
          <p:nvPr/>
        </p:nvSpPr>
        <p:spPr>
          <a:xfrm>
            <a:off x="4228147" y="1757680"/>
            <a:ext cx="427342" cy="42734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04452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F3FDC281-4887-F77D-C8A4-04EF1E3DF3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23"/>
            <a:ext cx="12192000" cy="386080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1E6E0FC6-68C3-6E0B-D1F5-47D8FE89F0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282" y="4119938"/>
            <a:ext cx="341757" cy="297862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F478058F-D943-38FD-94D3-C0512A959C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733" y="6093332"/>
            <a:ext cx="341757" cy="2978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FCEACFB-132C-16F0-85BF-D570D0955A04}"/>
              </a:ext>
            </a:extLst>
          </p:cNvPr>
          <p:cNvSpPr txBox="1"/>
          <p:nvPr/>
        </p:nvSpPr>
        <p:spPr>
          <a:xfrm>
            <a:off x="71920" y="4510266"/>
            <a:ext cx="40891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기후위기 시대에</a:t>
            </a:r>
            <a:endParaRPr lang="en-US" altLang="ko-KR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  <a:p>
            <a:pPr algn="ctr"/>
            <a:endParaRPr lang="en-US" altLang="ko-KR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  <a:p>
            <a:pPr algn="ctr"/>
            <a:r>
              <a:rPr lang="ko-KR" altLang="en-US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가장 효율적이고 지속 가능한</a:t>
            </a:r>
            <a:endParaRPr lang="en-US" altLang="ko-KR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  <a:p>
            <a:pPr algn="ctr"/>
            <a:endParaRPr lang="en-US" altLang="ko-KR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  <a:p>
            <a:pPr algn="ctr"/>
            <a:r>
              <a:rPr lang="ko-KR" altLang="en-US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냉방 시스템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14074E-F73E-F8B8-FB7D-E08EC6FBCAC4}"/>
              </a:ext>
            </a:extLst>
          </p:cNvPr>
          <p:cNvSpPr txBox="1"/>
          <p:nvPr/>
        </p:nvSpPr>
        <p:spPr>
          <a:xfrm>
            <a:off x="6226143" y="3141078"/>
            <a:ext cx="555831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sz="2000"/>
          </a:p>
          <a:p>
            <a:r>
              <a:rPr lang="ko-KR" altLang="en-US" sz="200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</a:t>
            </a:r>
            <a:r>
              <a:rPr lang="ko-KR" altLang="en-US" sz="200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페라</a:t>
            </a:r>
            <a:r>
              <a:rPr lang="ko-KR" altLang="en-US" sz="200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</a:t>
            </a:r>
            <a:r>
              <a:rPr lang="en-US" altLang="ko-KR" sz="200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HVLS </a:t>
            </a:r>
            <a:r>
              <a:rPr lang="ko-KR" altLang="en-US" sz="200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실링팬</a:t>
            </a:r>
            <a:r>
              <a:rPr lang="ko-KR" altLang="en-US" sz="200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사용으로 기대할  수 있는 효과</a:t>
            </a:r>
            <a:endParaRPr lang="en-US" altLang="ko-KR" sz="200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  <a:p>
            <a:endParaRPr lang="en-US" altLang="ko-KR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r>
              <a:rPr lang="en-US" altLang="ko-KR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                 1. </a:t>
            </a:r>
            <a:r>
              <a:rPr lang="ko-KR" altLang="en-US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에너지 비용 절감</a:t>
            </a:r>
            <a:endParaRPr lang="en-US" altLang="ko-KR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endParaRPr lang="en-US" altLang="ko-KR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r>
              <a:rPr lang="en-US" altLang="ko-KR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                 2. </a:t>
            </a:r>
            <a:r>
              <a:rPr lang="ko-KR" altLang="en-US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탄소 배출 감소</a:t>
            </a:r>
            <a:endParaRPr lang="en-US" altLang="ko-KR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endParaRPr lang="en-US" altLang="ko-KR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r>
              <a:rPr lang="en-US" altLang="ko-KR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                 3. </a:t>
            </a:r>
            <a:r>
              <a:rPr lang="ko-KR" altLang="en-US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냉난방 효율 향상</a:t>
            </a:r>
            <a:endParaRPr lang="en-US" altLang="ko-KR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endParaRPr lang="en-US" altLang="ko-KR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r>
              <a:rPr lang="en-US" altLang="ko-KR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                 4. </a:t>
            </a:r>
            <a:r>
              <a:rPr lang="ko-KR" altLang="en-US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실내 대류 현상으로 결로</a:t>
            </a:r>
            <a:r>
              <a:rPr lang="en-US" altLang="ko-KR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곰팡이 방지</a:t>
            </a:r>
            <a:endParaRPr lang="en-US" altLang="ko-KR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endParaRPr lang="en-US" altLang="ko-KR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r>
              <a:rPr lang="en-US" altLang="ko-KR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                 5. </a:t>
            </a:r>
            <a:r>
              <a:rPr lang="ko-KR" altLang="en-US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확실한 사후 </a:t>
            </a:r>
            <a:r>
              <a:rPr lang="en-US" altLang="ko-KR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AS / </a:t>
            </a:r>
            <a:r>
              <a:rPr lang="ko-KR" altLang="en-US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품질 보증</a:t>
            </a:r>
          </a:p>
        </p:txBody>
      </p:sp>
    </p:spTree>
    <p:extLst>
      <p:ext uri="{BB962C8B-B14F-4D97-AF65-F5344CB8AC3E}">
        <p14:creationId xmlns:p14="http://schemas.microsoft.com/office/powerpoint/2010/main" val="2015361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그림 26">
            <a:extLst>
              <a:ext uri="{FF2B5EF4-FFF2-40B4-BE49-F238E27FC236}">
                <a16:creationId xmlns:a16="http://schemas.microsoft.com/office/drawing/2014/main" id="{70B4D51F-44ED-FA6D-27FE-5E82D93C3C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081" y="637112"/>
            <a:ext cx="2341671" cy="1334437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52221EAB-A714-7A81-1782-ED64B7690F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169" y="1987307"/>
            <a:ext cx="7378964" cy="3984640"/>
          </a:xfrm>
          <a:prstGeom prst="rect">
            <a:avLst/>
          </a:prstGeom>
        </p:spPr>
      </p:pic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9B4E0AE1-E865-86ED-A8C0-733630BABB4A}"/>
              </a:ext>
            </a:extLst>
          </p:cNvPr>
          <p:cNvCxnSpPr>
            <a:cxnSpLocks/>
          </p:cNvCxnSpPr>
          <p:nvPr/>
        </p:nvCxnSpPr>
        <p:spPr>
          <a:xfrm>
            <a:off x="236306" y="647272"/>
            <a:ext cx="1167144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D740E6B-CF16-B072-ACC6-003E8B7C9E10}"/>
              </a:ext>
            </a:extLst>
          </p:cNvPr>
          <p:cNvSpPr txBox="1"/>
          <p:nvPr/>
        </p:nvSpPr>
        <p:spPr>
          <a:xfrm>
            <a:off x="215758" y="195206"/>
            <a:ext cx="1090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실링팬과</a:t>
            </a:r>
            <a:r>
              <a:rPr lang="ko-KR" altLang="en-US" sz="2400" b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</a:t>
            </a:r>
            <a:r>
              <a:rPr lang="ko-KR" altLang="en-US" sz="2400" b="1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냉풍기</a:t>
            </a:r>
            <a:r>
              <a:rPr lang="ko-KR" altLang="en-US" sz="2400" b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사용시 기대되는 효과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A0E333-D86F-9200-F7A6-C26C3931E939}"/>
              </a:ext>
            </a:extLst>
          </p:cNvPr>
          <p:cNvSpPr txBox="1"/>
          <p:nvPr/>
        </p:nvSpPr>
        <p:spPr>
          <a:xfrm>
            <a:off x="2085362" y="5879444"/>
            <a:ext cx="8178937" cy="783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6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에어컨과 </a:t>
            </a:r>
            <a:r>
              <a:rPr lang="ko-KR" altLang="en-US" sz="1600" err="1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실링팬을</a:t>
            </a:r>
            <a:r>
              <a:rPr lang="ko-KR" altLang="en-US" sz="16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함께 사용하면 </a:t>
            </a:r>
            <a:r>
              <a:rPr lang="ko-KR" altLang="en-US" sz="1600" b="1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전기요금이 </a:t>
            </a:r>
            <a:r>
              <a:rPr lang="en-US" altLang="ko-KR" sz="1600" b="1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30%</a:t>
            </a:r>
            <a:r>
              <a:rPr lang="ko-KR" altLang="en-US" sz="1600" b="1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가량</a:t>
            </a:r>
            <a:r>
              <a:rPr lang="en-US" altLang="ko-KR" sz="1600" b="1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</a:t>
            </a:r>
            <a:r>
              <a:rPr lang="ko-KR" altLang="en-US" sz="1600" b="1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절감</a:t>
            </a:r>
            <a:r>
              <a:rPr lang="ko-KR" altLang="en-US" sz="16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되며</a:t>
            </a:r>
            <a:r>
              <a:rPr lang="en-US" altLang="ko-KR" sz="16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lang="ko-KR" altLang="en-US" sz="1600" b="1" err="1">
                <a:solidFill>
                  <a:schemeClr val="accent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페라</a:t>
            </a:r>
            <a:r>
              <a:rPr lang="ko-KR" altLang="en-US" sz="1600" b="1">
                <a:solidFill>
                  <a:schemeClr val="accent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냉풍기와 </a:t>
            </a:r>
            <a:r>
              <a:rPr lang="ko-KR" altLang="en-US" sz="1600" b="1" err="1">
                <a:solidFill>
                  <a:schemeClr val="accent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실링팬을</a:t>
            </a:r>
            <a:r>
              <a:rPr lang="ko-KR" altLang="en-US" sz="1600" b="1">
                <a:solidFill>
                  <a:schemeClr val="accent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함께 사용하시면</a:t>
            </a:r>
            <a:r>
              <a:rPr lang="en-US" altLang="ko-KR" sz="1600" b="1">
                <a:solidFill>
                  <a:schemeClr val="accent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60%</a:t>
            </a:r>
            <a:r>
              <a:rPr lang="ko-KR" altLang="en-US" sz="1600" b="1">
                <a:solidFill>
                  <a:schemeClr val="accent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이상 냉방 비용을 줄이실 </a:t>
            </a:r>
            <a:r>
              <a:rPr lang="ko-KR" altLang="en-US" sz="1600" b="1" err="1">
                <a:solidFill>
                  <a:schemeClr val="accent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수있습니다</a:t>
            </a:r>
            <a:r>
              <a:rPr lang="en-US" altLang="ko-KR" sz="1600" b="1">
                <a:solidFill>
                  <a:schemeClr val="accent1">
                    <a:lumMod val="75000"/>
                  </a:schemeClr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  <a:endParaRPr lang="ko-KR" altLang="en-US" sz="1600" b="1">
              <a:solidFill>
                <a:schemeClr val="accent1">
                  <a:lumMod val="75000"/>
                </a:schemeClr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cxnSp>
        <p:nvCxnSpPr>
          <p:cNvPr id="19" name="직선 연결선 18">
            <a:extLst>
              <a:ext uri="{FF2B5EF4-FFF2-40B4-BE49-F238E27FC236}">
                <a16:creationId xmlns:a16="http://schemas.microsoft.com/office/drawing/2014/main" id="{7BE03C4D-FD25-0B1C-B5CA-24246BFE4818}"/>
              </a:ext>
            </a:extLst>
          </p:cNvPr>
          <p:cNvCxnSpPr>
            <a:cxnSpLocks/>
          </p:cNvCxnSpPr>
          <p:nvPr/>
        </p:nvCxnSpPr>
        <p:spPr>
          <a:xfrm>
            <a:off x="3759200" y="1409089"/>
            <a:ext cx="1487714" cy="10040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직선 연결선 27">
            <a:extLst>
              <a:ext uri="{FF2B5EF4-FFF2-40B4-BE49-F238E27FC236}">
                <a16:creationId xmlns:a16="http://schemas.microsoft.com/office/drawing/2014/main" id="{CD7BCA9A-56A7-88E1-A847-378296311BC4}"/>
              </a:ext>
            </a:extLst>
          </p:cNvPr>
          <p:cNvCxnSpPr>
            <a:cxnSpLocks/>
          </p:cNvCxnSpPr>
          <p:nvPr/>
        </p:nvCxnSpPr>
        <p:spPr>
          <a:xfrm flipH="1">
            <a:off x="6117515" y="1733346"/>
            <a:ext cx="1441071" cy="125480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직사각형 1">
            <a:extLst>
              <a:ext uri="{FF2B5EF4-FFF2-40B4-BE49-F238E27FC236}">
                <a16:creationId xmlns:a16="http://schemas.microsoft.com/office/drawing/2014/main" id="{6F31DA46-566C-8EBC-1265-08B9CF486C9F}"/>
              </a:ext>
            </a:extLst>
          </p:cNvPr>
          <p:cNvSpPr/>
          <p:nvPr/>
        </p:nvSpPr>
        <p:spPr>
          <a:xfrm>
            <a:off x="265694" y="800099"/>
            <a:ext cx="3483346" cy="143510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B79BF1-4159-28CB-FE7F-3A307F0E8957}"/>
              </a:ext>
            </a:extLst>
          </p:cNvPr>
          <p:cNvSpPr txBox="1"/>
          <p:nvPr/>
        </p:nvSpPr>
        <p:spPr>
          <a:xfrm>
            <a:off x="476220" y="936853"/>
            <a:ext cx="32525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한 여름 공장 지붕은 불판처럼 뜨거워져 </a:t>
            </a:r>
            <a:endParaRPr lang="en-US" altLang="ko-KR" sz="140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r>
              <a:rPr lang="ko-KR" altLang="en-US" sz="14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좀처럼 실내 공기는 식지 않습니다</a:t>
            </a:r>
            <a:r>
              <a:rPr lang="en-US" altLang="ko-KR" sz="14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</a:p>
          <a:p>
            <a:r>
              <a:rPr lang="ko-KR" altLang="en-US" sz="14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계속 가열되는 공기를 식히려고 에어컨에만 </a:t>
            </a:r>
            <a:endParaRPr lang="en-US" altLang="ko-KR" sz="140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r>
              <a:rPr lang="ko-KR" altLang="en-US" sz="14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의지하다 보면</a:t>
            </a:r>
            <a:r>
              <a:rPr lang="en-US" altLang="ko-KR" sz="14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</a:t>
            </a:r>
            <a:r>
              <a:rPr lang="ko-KR" altLang="en-US" sz="14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상상이상의 전기요금이 </a:t>
            </a:r>
            <a:endParaRPr lang="en-US" altLang="ko-KR" sz="140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r>
              <a:rPr lang="ko-KR" altLang="en-US" sz="14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나올 수 있습니다</a:t>
            </a:r>
            <a:r>
              <a:rPr lang="en-US" altLang="ko-KR" sz="1400"/>
              <a:t>.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09117A34-8D74-87AA-D564-69083520FDBB}"/>
              </a:ext>
            </a:extLst>
          </p:cNvPr>
          <p:cNvSpPr/>
          <p:nvPr/>
        </p:nvSpPr>
        <p:spPr>
          <a:xfrm>
            <a:off x="7558586" y="804773"/>
            <a:ext cx="4369256" cy="161330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E71809-E891-27E4-28EE-A409ABFCF4A0}"/>
              </a:ext>
            </a:extLst>
          </p:cNvPr>
          <p:cNvSpPr txBox="1"/>
          <p:nvPr/>
        </p:nvSpPr>
        <p:spPr>
          <a:xfrm>
            <a:off x="7652783" y="916459"/>
            <a:ext cx="49384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err="1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페라</a:t>
            </a:r>
            <a:r>
              <a:rPr lang="ko-KR" altLang="en-US" sz="14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</a:t>
            </a:r>
            <a:r>
              <a:rPr lang="en-US" altLang="ko-KR" sz="14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HVLS </a:t>
            </a:r>
            <a:r>
              <a:rPr lang="ko-KR" altLang="en-US" sz="1400" err="1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실링팬은</a:t>
            </a:r>
            <a:r>
              <a:rPr lang="ko-KR" altLang="en-US" sz="14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실내 공기를 순환시켜 위아래</a:t>
            </a:r>
            <a:endParaRPr lang="en-US" altLang="ko-KR" sz="140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r>
              <a:rPr lang="ko-KR" altLang="en-US" sz="14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온도 편차를 줄이고 전체적으로 균일한 온도를 유지해주며</a:t>
            </a:r>
            <a:r>
              <a:rPr lang="en-US" altLang="ko-KR" sz="14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</a:t>
            </a:r>
          </a:p>
          <a:p>
            <a:r>
              <a:rPr lang="ko-KR" altLang="en-US" sz="14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공기 대류 현상으로 결로</a:t>
            </a:r>
            <a:r>
              <a:rPr lang="en-US" altLang="ko-KR" sz="14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14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습기</a:t>
            </a:r>
            <a:r>
              <a:rPr lang="en-US" altLang="ko-KR" sz="14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, </a:t>
            </a:r>
            <a:r>
              <a:rPr lang="ko-KR" altLang="en-US" sz="14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곰팡이도 방지됩니다</a:t>
            </a:r>
            <a:r>
              <a:rPr lang="en-US" altLang="ko-KR" sz="14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</a:p>
          <a:p>
            <a:endParaRPr lang="en-US" altLang="ko-KR" sz="140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r>
              <a:rPr lang="ko-KR" altLang="en-US" sz="14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겨울철에도 동일한 원리로 실내 온도를 </a:t>
            </a:r>
            <a:r>
              <a:rPr lang="en-US" altLang="ko-KR" sz="14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26~27</a:t>
            </a:r>
            <a:r>
              <a:rPr lang="ko-KR" altLang="en-US" sz="14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도로 </a:t>
            </a:r>
            <a:endParaRPr lang="en-US" altLang="ko-KR" sz="140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r>
              <a:rPr lang="ko-KR" altLang="en-US" sz="14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균일하게 유지할 수 있습니다</a:t>
            </a:r>
            <a:r>
              <a:rPr lang="en-US" altLang="ko-KR" sz="14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93705964-A8EA-58F3-1A24-9F33B360C26C}"/>
              </a:ext>
            </a:extLst>
          </p:cNvPr>
          <p:cNvSpPr/>
          <p:nvPr/>
        </p:nvSpPr>
        <p:spPr>
          <a:xfrm>
            <a:off x="4707973" y="951091"/>
            <a:ext cx="942923" cy="1829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615510E-3F28-1DDE-2CB8-755DA6265ABD}"/>
              </a:ext>
            </a:extLst>
          </p:cNvPr>
          <p:cNvSpPr txBox="1"/>
          <p:nvPr/>
        </p:nvSpPr>
        <p:spPr>
          <a:xfrm>
            <a:off x="4433139" y="936853"/>
            <a:ext cx="12026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9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커버리지 </a:t>
            </a:r>
            <a:r>
              <a:rPr lang="en-US" altLang="ko-KR" sz="9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35M</a:t>
            </a:r>
            <a:r>
              <a:rPr lang="ko-KR" altLang="en-US" sz="9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이상</a:t>
            </a: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54F9343A-F845-9DF2-CB8F-45513EE87B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574" y="3623357"/>
            <a:ext cx="2219212" cy="1258547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133C8FFD-BE8C-D907-98E6-A4553C771A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06" y="3631117"/>
            <a:ext cx="2219212" cy="125854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97B5D84-D3C6-F9CE-F73F-B0225BAA2A97}"/>
              </a:ext>
            </a:extLst>
          </p:cNvPr>
          <p:cNvSpPr txBox="1"/>
          <p:nvPr/>
        </p:nvSpPr>
        <p:spPr>
          <a:xfrm>
            <a:off x="204365" y="5080000"/>
            <a:ext cx="2447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에어컨만 가동할 경우</a:t>
            </a:r>
            <a:endParaRPr lang="en-US" altLang="ko-KR" sz="120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pPr algn="ctr"/>
            <a:r>
              <a:rPr lang="ko-KR" altLang="en-US" sz="12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고온의 날씨가 계속 되는 한여름의</a:t>
            </a:r>
            <a:endParaRPr lang="en-US" altLang="ko-KR" sz="120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pPr algn="ctr"/>
            <a:r>
              <a:rPr lang="ko-KR" altLang="en-US" sz="12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가열된 공기가 계속 내려와</a:t>
            </a:r>
            <a:endParaRPr lang="en-US" altLang="ko-KR" sz="120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pPr algn="ctr"/>
            <a:r>
              <a:rPr lang="ko-KR" altLang="en-US" sz="12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냉방 효율이 저하됩니다</a:t>
            </a:r>
            <a:r>
              <a:rPr lang="en-US" altLang="ko-KR" sz="12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  <a:endParaRPr lang="ko-KR" altLang="en-US" sz="120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BC23B66-A209-4BFC-91AC-44F3FD9359D2}"/>
              </a:ext>
            </a:extLst>
          </p:cNvPr>
          <p:cNvSpPr txBox="1"/>
          <p:nvPr/>
        </p:nvSpPr>
        <p:spPr>
          <a:xfrm>
            <a:off x="9612525" y="5080000"/>
            <a:ext cx="24473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err="1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실링팬으로</a:t>
            </a:r>
            <a:r>
              <a:rPr lang="ko-KR" altLang="en-US" sz="12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공기 대류 현상을 일으켜 상층부와 하층부의 온도차이를 해소시켜주면 냉방 효율이</a:t>
            </a:r>
            <a:r>
              <a:rPr lang="en-US" altLang="ko-KR" sz="12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30~40% </a:t>
            </a:r>
            <a:r>
              <a:rPr lang="ko-KR" altLang="en-US" sz="12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이상 </a:t>
            </a:r>
            <a:endParaRPr lang="en-US" altLang="ko-KR" sz="120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  <a:p>
            <a:pPr algn="ctr"/>
            <a:r>
              <a:rPr lang="ko-KR" altLang="en-US" sz="12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높아집니다</a:t>
            </a:r>
            <a:r>
              <a:rPr lang="en-US" altLang="ko-KR" sz="12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</a:p>
          <a:p>
            <a:endParaRPr lang="en-US" altLang="ko-KR" sz="1200"/>
          </a:p>
        </p:txBody>
      </p:sp>
      <p:sp>
        <p:nvSpPr>
          <p:cNvPr id="21" name="화살표: 오른쪽 20">
            <a:extLst>
              <a:ext uri="{FF2B5EF4-FFF2-40B4-BE49-F238E27FC236}">
                <a16:creationId xmlns:a16="http://schemas.microsoft.com/office/drawing/2014/main" id="{E8B69E7B-07E9-5DEE-84E7-AB6646C7D54D}"/>
              </a:ext>
            </a:extLst>
          </p:cNvPr>
          <p:cNvSpPr/>
          <p:nvPr/>
        </p:nvSpPr>
        <p:spPr>
          <a:xfrm>
            <a:off x="2540000" y="4328160"/>
            <a:ext cx="335280" cy="294640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화살표: 오른쪽 21">
            <a:extLst>
              <a:ext uri="{FF2B5EF4-FFF2-40B4-BE49-F238E27FC236}">
                <a16:creationId xmlns:a16="http://schemas.microsoft.com/office/drawing/2014/main" id="{2C8B0019-3A3E-011B-0387-286585E6C159}"/>
              </a:ext>
            </a:extLst>
          </p:cNvPr>
          <p:cNvSpPr/>
          <p:nvPr/>
        </p:nvSpPr>
        <p:spPr>
          <a:xfrm>
            <a:off x="9357360" y="4328160"/>
            <a:ext cx="335280" cy="294640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4" name="직선 화살표 연결선 33">
            <a:extLst>
              <a:ext uri="{FF2B5EF4-FFF2-40B4-BE49-F238E27FC236}">
                <a16:creationId xmlns:a16="http://schemas.microsoft.com/office/drawing/2014/main" id="{C6164BDE-5D6D-90C3-7D36-032D3D6B9804}"/>
              </a:ext>
            </a:extLst>
          </p:cNvPr>
          <p:cNvCxnSpPr/>
          <p:nvPr/>
        </p:nvCxnSpPr>
        <p:spPr>
          <a:xfrm flipH="1">
            <a:off x="4325815" y="1134019"/>
            <a:ext cx="166467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45605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DFCE4D99-DE9E-D275-9ED2-A2AEE00AE9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554" y="657221"/>
            <a:ext cx="7794661" cy="1329372"/>
          </a:xfrm>
          <a:prstGeom prst="rect">
            <a:avLst/>
          </a:prstGeom>
        </p:spPr>
      </p:pic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29CFBD57-9BA7-C415-D148-E3D979AF6F79}"/>
              </a:ext>
            </a:extLst>
          </p:cNvPr>
          <p:cNvCxnSpPr>
            <a:cxnSpLocks/>
          </p:cNvCxnSpPr>
          <p:nvPr/>
        </p:nvCxnSpPr>
        <p:spPr>
          <a:xfrm>
            <a:off x="236306" y="647272"/>
            <a:ext cx="1167144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7524E1C-08A4-F852-24EB-D10EAD773783}"/>
              </a:ext>
            </a:extLst>
          </p:cNvPr>
          <p:cNvSpPr txBox="1"/>
          <p:nvPr/>
        </p:nvSpPr>
        <p:spPr>
          <a:xfrm>
            <a:off x="215758" y="195206"/>
            <a:ext cx="1090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페라</a:t>
            </a:r>
            <a:r>
              <a:rPr lang="ko-KR" altLang="en-US" sz="2400" b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</a:t>
            </a:r>
            <a:r>
              <a:rPr lang="en-US" altLang="ko-KR" sz="2400" b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HVLS </a:t>
            </a:r>
            <a:r>
              <a:rPr lang="ko-KR" altLang="en-US" sz="2400" b="1" err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실링팬</a:t>
            </a:r>
            <a:r>
              <a:rPr lang="ko-KR" altLang="en-US" sz="2400" b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제품 사양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0D0992-ECD1-BE49-87A6-3C607A0B2D0C}"/>
              </a:ext>
            </a:extLst>
          </p:cNvPr>
          <p:cNvSpPr txBox="1"/>
          <p:nvPr/>
        </p:nvSpPr>
        <p:spPr>
          <a:xfrm>
            <a:off x="2772553" y="2599364"/>
            <a:ext cx="66327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안전이 가장 중요한 산업 현장의 특수성을 고려해 가장 명시성이 높은 배색인 블랙</a:t>
            </a:r>
            <a:r>
              <a:rPr lang="en-US" altLang="ko-KR" sz="12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+</a:t>
            </a:r>
            <a:r>
              <a:rPr lang="ko-KR" altLang="en-US" sz="12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옐로우 컬러를 권장합니다</a:t>
            </a:r>
            <a:r>
              <a:rPr lang="en-US" altLang="ko-KR" sz="12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.</a:t>
            </a:r>
            <a:endParaRPr lang="ko-KR" altLang="en-US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9DB598-528D-EA13-F575-71EC942C9392}"/>
              </a:ext>
            </a:extLst>
          </p:cNvPr>
          <p:cNvSpPr txBox="1"/>
          <p:nvPr/>
        </p:nvSpPr>
        <p:spPr>
          <a:xfrm>
            <a:off x="5339627" y="2085655"/>
            <a:ext cx="1540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- </a:t>
            </a:r>
            <a:r>
              <a:rPr lang="ko-KR" altLang="en-US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블랙 옐로우 </a:t>
            </a:r>
            <a:r>
              <a:rPr lang="en-US" altLang="ko-KR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-</a:t>
            </a:r>
            <a:endParaRPr lang="ko-KR" altLang="en-US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70" name="직사각형 69">
            <a:extLst>
              <a:ext uri="{FF2B5EF4-FFF2-40B4-BE49-F238E27FC236}">
                <a16:creationId xmlns:a16="http://schemas.microsoft.com/office/drawing/2014/main" id="{4D0A1BFD-C5D3-F3D6-9057-C940B39C6D90}"/>
              </a:ext>
            </a:extLst>
          </p:cNvPr>
          <p:cNvSpPr/>
          <p:nvPr/>
        </p:nvSpPr>
        <p:spPr>
          <a:xfrm>
            <a:off x="2189624" y="3283769"/>
            <a:ext cx="2673318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cxnSp>
        <p:nvCxnSpPr>
          <p:cNvPr id="78" name="직선 연결선 77">
            <a:extLst>
              <a:ext uri="{FF2B5EF4-FFF2-40B4-BE49-F238E27FC236}">
                <a16:creationId xmlns:a16="http://schemas.microsoft.com/office/drawing/2014/main" id="{3E1ABD9F-6AEC-87E6-48DD-8486869A4E20}"/>
              </a:ext>
            </a:extLst>
          </p:cNvPr>
          <p:cNvCxnSpPr>
            <a:cxnSpLocks/>
          </p:cNvCxnSpPr>
          <p:nvPr/>
        </p:nvCxnSpPr>
        <p:spPr>
          <a:xfrm>
            <a:off x="2179233" y="3871969"/>
            <a:ext cx="267331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직선 연결선 78">
            <a:extLst>
              <a:ext uri="{FF2B5EF4-FFF2-40B4-BE49-F238E27FC236}">
                <a16:creationId xmlns:a16="http://schemas.microsoft.com/office/drawing/2014/main" id="{FC7A133A-5DE7-8255-6729-3524E75B72FE}"/>
              </a:ext>
            </a:extLst>
          </p:cNvPr>
          <p:cNvCxnSpPr>
            <a:cxnSpLocks/>
          </p:cNvCxnSpPr>
          <p:nvPr/>
        </p:nvCxnSpPr>
        <p:spPr>
          <a:xfrm>
            <a:off x="2189624" y="4214869"/>
            <a:ext cx="267331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직선 연결선 79">
            <a:extLst>
              <a:ext uri="{FF2B5EF4-FFF2-40B4-BE49-F238E27FC236}">
                <a16:creationId xmlns:a16="http://schemas.microsoft.com/office/drawing/2014/main" id="{8CFE3A2E-EFBD-7F2B-C9E2-3851DADA77F8}"/>
              </a:ext>
            </a:extLst>
          </p:cNvPr>
          <p:cNvCxnSpPr>
            <a:cxnSpLocks/>
          </p:cNvCxnSpPr>
          <p:nvPr/>
        </p:nvCxnSpPr>
        <p:spPr>
          <a:xfrm>
            <a:off x="2189624" y="4548244"/>
            <a:ext cx="267331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직선 연결선 80">
            <a:extLst>
              <a:ext uri="{FF2B5EF4-FFF2-40B4-BE49-F238E27FC236}">
                <a16:creationId xmlns:a16="http://schemas.microsoft.com/office/drawing/2014/main" id="{0B18D248-6152-FC69-28FC-7E7444E6842A}"/>
              </a:ext>
            </a:extLst>
          </p:cNvPr>
          <p:cNvCxnSpPr>
            <a:cxnSpLocks/>
          </p:cNvCxnSpPr>
          <p:nvPr/>
        </p:nvCxnSpPr>
        <p:spPr>
          <a:xfrm>
            <a:off x="2189624" y="4891144"/>
            <a:ext cx="267331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직선 연결선 81">
            <a:extLst>
              <a:ext uri="{FF2B5EF4-FFF2-40B4-BE49-F238E27FC236}">
                <a16:creationId xmlns:a16="http://schemas.microsoft.com/office/drawing/2014/main" id="{0DB6EAEA-9FA1-F14C-F11D-67A6E283F814}"/>
              </a:ext>
            </a:extLst>
          </p:cNvPr>
          <p:cNvCxnSpPr>
            <a:cxnSpLocks/>
          </p:cNvCxnSpPr>
          <p:nvPr/>
        </p:nvCxnSpPr>
        <p:spPr>
          <a:xfrm>
            <a:off x="2189624" y="5214994"/>
            <a:ext cx="267331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직선 연결선 82">
            <a:extLst>
              <a:ext uri="{FF2B5EF4-FFF2-40B4-BE49-F238E27FC236}">
                <a16:creationId xmlns:a16="http://schemas.microsoft.com/office/drawing/2014/main" id="{7A655114-1EB3-57E5-DD04-248B89ED1C98}"/>
              </a:ext>
            </a:extLst>
          </p:cNvPr>
          <p:cNvCxnSpPr>
            <a:cxnSpLocks/>
          </p:cNvCxnSpPr>
          <p:nvPr/>
        </p:nvCxnSpPr>
        <p:spPr>
          <a:xfrm>
            <a:off x="2189624" y="5538844"/>
            <a:ext cx="267331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직선 연결선 83">
            <a:extLst>
              <a:ext uri="{FF2B5EF4-FFF2-40B4-BE49-F238E27FC236}">
                <a16:creationId xmlns:a16="http://schemas.microsoft.com/office/drawing/2014/main" id="{CF58A23A-0500-A38F-794B-AE391631D7F9}"/>
              </a:ext>
            </a:extLst>
          </p:cNvPr>
          <p:cNvCxnSpPr>
            <a:cxnSpLocks/>
          </p:cNvCxnSpPr>
          <p:nvPr/>
        </p:nvCxnSpPr>
        <p:spPr>
          <a:xfrm>
            <a:off x="2189624" y="5853169"/>
            <a:ext cx="267331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직선 연결선 84">
            <a:extLst>
              <a:ext uri="{FF2B5EF4-FFF2-40B4-BE49-F238E27FC236}">
                <a16:creationId xmlns:a16="http://schemas.microsoft.com/office/drawing/2014/main" id="{9203B528-F998-EAB9-367A-31641A92AC87}"/>
              </a:ext>
            </a:extLst>
          </p:cNvPr>
          <p:cNvCxnSpPr>
            <a:cxnSpLocks/>
          </p:cNvCxnSpPr>
          <p:nvPr/>
        </p:nvCxnSpPr>
        <p:spPr>
          <a:xfrm>
            <a:off x="2189624" y="6177019"/>
            <a:ext cx="267331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6" name="직선 연결선 85">
            <a:extLst>
              <a:ext uri="{FF2B5EF4-FFF2-40B4-BE49-F238E27FC236}">
                <a16:creationId xmlns:a16="http://schemas.microsoft.com/office/drawing/2014/main" id="{617AC9FD-9DDE-A6D0-624F-C23FA3A94F64}"/>
              </a:ext>
            </a:extLst>
          </p:cNvPr>
          <p:cNvCxnSpPr>
            <a:cxnSpLocks/>
          </p:cNvCxnSpPr>
          <p:nvPr/>
        </p:nvCxnSpPr>
        <p:spPr>
          <a:xfrm>
            <a:off x="2189624" y="6500869"/>
            <a:ext cx="267331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1" name="그림 90">
            <a:extLst>
              <a:ext uri="{FF2B5EF4-FFF2-40B4-BE49-F238E27FC236}">
                <a16:creationId xmlns:a16="http://schemas.microsoft.com/office/drawing/2014/main" id="{BE3EA4AC-7CE1-ADE3-2D5B-2315420735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17" y="3276656"/>
            <a:ext cx="1819928" cy="3248541"/>
          </a:xfrm>
          <a:prstGeom prst="rect">
            <a:avLst/>
          </a:prstGeom>
        </p:spPr>
      </p:pic>
      <p:cxnSp>
        <p:nvCxnSpPr>
          <p:cNvPr id="93" name="직선 연결선 92">
            <a:extLst>
              <a:ext uri="{FF2B5EF4-FFF2-40B4-BE49-F238E27FC236}">
                <a16:creationId xmlns:a16="http://schemas.microsoft.com/office/drawing/2014/main" id="{E83D97D9-4E2F-8A69-7282-35A93538D469}"/>
              </a:ext>
            </a:extLst>
          </p:cNvPr>
          <p:cNvCxnSpPr/>
          <p:nvPr/>
        </p:nvCxnSpPr>
        <p:spPr>
          <a:xfrm>
            <a:off x="3245424" y="3283769"/>
            <a:ext cx="0" cy="32171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4" name="직사각형 93">
            <a:extLst>
              <a:ext uri="{FF2B5EF4-FFF2-40B4-BE49-F238E27FC236}">
                <a16:creationId xmlns:a16="http://schemas.microsoft.com/office/drawing/2014/main" id="{EAB0C462-5EC3-D183-B399-06663D667F22}"/>
              </a:ext>
            </a:extLst>
          </p:cNvPr>
          <p:cNvSpPr/>
          <p:nvPr/>
        </p:nvSpPr>
        <p:spPr>
          <a:xfrm>
            <a:off x="6894524" y="3283770"/>
            <a:ext cx="4890501" cy="2674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95" name="직선 연결선 94">
            <a:extLst>
              <a:ext uri="{FF2B5EF4-FFF2-40B4-BE49-F238E27FC236}">
                <a16:creationId xmlns:a16="http://schemas.microsoft.com/office/drawing/2014/main" id="{3D87244F-4435-541C-CFA8-FAC6E0F3A844}"/>
              </a:ext>
            </a:extLst>
          </p:cNvPr>
          <p:cNvCxnSpPr>
            <a:cxnSpLocks/>
          </p:cNvCxnSpPr>
          <p:nvPr/>
        </p:nvCxnSpPr>
        <p:spPr>
          <a:xfrm>
            <a:off x="6894524" y="3871969"/>
            <a:ext cx="489050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6" name="직선 연결선 95">
            <a:extLst>
              <a:ext uri="{FF2B5EF4-FFF2-40B4-BE49-F238E27FC236}">
                <a16:creationId xmlns:a16="http://schemas.microsoft.com/office/drawing/2014/main" id="{545408C8-4A6A-E96F-8BEF-E1E940E8B0BE}"/>
              </a:ext>
            </a:extLst>
          </p:cNvPr>
          <p:cNvCxnSpPr>
            <a:cxnSpLocks/>
          </p:cNvCxnSpPr>
          <p:nvPr/>
        </p:nvCxnSpPr>
        <p:spPr>
          <a:xfrm>
            <a:off x="6894524" y="4214869"/>
            <a:ext cx="489050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직선 연결선 96">
            <a:extLst>
              <a:ext uri="{FF2B5EF4-FFF2-40B4-BE49-F238E27FC236}">
                <a16:creationId xmlns:a16="http://schemas.microsoft.com/office/drawing/2014/main" id="{163EFE9B-3DA3-DE05-7ED9-FC3DC2949D9B}"/>
              </a:ext>
            </a:extLst>
          </p:cNvPr>
          <p:cNvCxnSpPr>
            <a:cxnSpLocks/>
          </p:cNvCxnSpPr>
          <p:nvPr/>
        </p:nvCxnSpPr>
        <p:spPr>
          <a:xfrm>
            <a:off x="6894524" y="4548244"/>
            <a:ext cx="489050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직선 연결선 97">
            <a:extLst>
              <a:ext uri="{FF2B5EF4-FFF2-40B4-BE49-F238E27FC236}">
                <a16:creationId xmlns:a16="http://schemas.microsoft.com/office/drawing/2014/main" id="{E5D3286B-3065-38FE-B9FF-DC6CEAB15EAA}"/>
              </a:ext>
            </a:extLst>
          </p:cNvPr>
          <p:cNvCxnSpPr>
            <a:cxnSpLocks/>
          </p:cNvCxnSpPr>
          <p:nvPr/>
        </p:nvCxnSpPr>
        <p:spPr>
          <a:xfrm>
            <a:off x="6894524" y="4891144"/>
            <a:ext cx="489050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9" name="직선 연결선 98">
            <a:extLst>
              <a:ext uri="{FF2B5EF4-FFF2-40B4-BE49-F238E27FC236}">
                <a16:creationId xmlns:a16="http://schemas.microsoft.com/office/drawing/2014/main" id="{92D204CA-FF9B-DFA2-905F-A7EBC83AD703}"/>
              </a:ext>
            </a:extLst>
          </p:cNvPr>
          <p:cNvCxnSpPr>
            <a:cxnSpLocks/>
          </p:cNvCxnSpPr>
          <p:nvPr/>
        </p:nvCxnSpPr>
        <p:spPr>
          <a:xfrm>
            <a:off x="6894524" y="5214994"/>
            <a:ext cx="489050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직선 연결선 99">
            <a:extLst>
              <a:ext uri="{FF2B5EF4-FFF2-40B4-BE49-F238E27FC236}">
                <a16:creationId xmlns:a16="http://schemas.microsoft.com/office/drawing/2014/main" id="{87925EDC-8F08-C902-81D4-BE23C4FB5886}"/>
              </a:ext>
            </a:extLst>
          </p:cNvPr>
          <p:cNvCxnSpPr>
            <a:cxnSpLocks/>
          </p:cNvCxnSpPr>
          <p:nvPr/>
        </p:nvCxnSpPr>
        <p:spPr>
          <a:xfrm>
            <a:off x="6894524" y="5538844"/>
            <a:ext cx="489050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1" name="직선 연결선 100">
            <a:extLst>
              <a:ext uri="{FF2B5EF4-FFF2-40B4-BE49-F238E27FC236}">
                <a16:creationId xmlns:a16="http://schemas.microsoft.com/office/drawing/2014/main" id="{83338041-AD67-D90B-35E5-62AE86AE5ED6}"/>
              </a:ext>
            </a:extLst>
          </p:cNvPr>
          <p:cNvCxnSpPr>
            <a:cxnSpLocks/>
          </p:cNvCxnSpPr>
          <p:nvPr/>
        </p:nvCxnSpPr>
        <p:spPr>
          <a:xfrm>
            <a:off x="6894524" y="5853169"/>
            <a:ext cx="489050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2" name="직선 연결선 101">
            <a:extLst>
              <a:ext uri="{FF2B5EF4-FFF2-40B4-BE49-F238E27FC236}">
                <a16:creationId xmlns:a16="http://schemas.microsoft.com/office/drawing/2014/main" id="{C4AFB0A7-D711-6AEB-4946-0440CD68B79B}"/>
              </a:ext>
            </a:extLst>
          </p:cNvPr>
          <p:cNvCxnSpPr>
            <a:cxnSpLocks/>
          </p:cNvCxnSpPr>
          <p:nvPr/>
        </p:nvCxnSpPr>
        <p:spPr>
          <a:xfrm>
            <a:off x="6894524" y="6177019"/>
            <a:ext cx="489050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3" name="직선 연결선 102">
            <a:extLst>
              <a:ext uri="{FF2B5EF4-FFF2-40B4-BE49-F238E27FC236}">
                <a16:creationId xmlns:a16="http://schemas.microsoft.com/office/drawing/2014/main" id="{133B25D1-9FDF-D010-C232-887A84C793CF}"/>
              </a:ext>
            </a:extLst>
          </p:cNvPr>
          <p:cNvCxnSpPr>
            <a:cxnSpLocks/>
          </p:cNvCxnSpPr>
          <p:nvPr/>
        </p:nvCxnSpPr>
        <p:spPr>
          <a:xfrm>
            <a:off x="6894524" y="6500869"/>
            <a:ext cx="489050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2" name="직선 연결선 121">
            <a:extLst>
              <a:ext uri="{FF2B5EF4-FFF2-40B4-BE49-F238E27FC236}">
                <a16:creationId xmlns:a16="http://schemas.microsoft.com/office/drawing/2014/main" id="{5472144D-BF6B-330C-CE26-5F0B71636543}"/>
              </a:ext>
            </a:extLst>
          </p:cNvPr>
          <p:cNvCxnSpPr/>
          <p:nvPr/>
        </p:nvCxnSpPr>
        <p:spPr>
          <a:xfrm>
            <a:off x="10525987" y="3283769"/>
            <a:ext cx="0" cy="32171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3" name="직선 연결선 122">
            <a:extLst>
              <a:ext uri="{FF2B5EF4-FFF2-40B4-BE49-F238E27FC236}">
                <a16:creationId xmlns:a16="http://schemas.microsoft.com/office/drawing/2014/main" id="{8F748403-C238-EF67-6D85-8F53C46E4C30}"/>
              </a:ext>
            </a:extLst>
          </p:cNvPr>
          <p:cNvCxnSpPr/>
          <p:nvPr/>
        </p:nvCxnSpPr>
        <p:spPr>
          <a:xfrm>
            <a:off x="9208075" y="3283769"/>
            <a:ext cx="0" cy="32171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4" name="직선 연결선 123">
            <a:extLst>
              <a:ext uri="{FF2B5EF4-FFF2-40B4-BE49-F238E27FC236}">
                <a16:creationId xmlns:a16="http://schemas.microsoft.com/office/drawing/2014/main" id="{C35EB9E8-4ECF-D9B2-5D85-CF4E9F0CCD04}"/>
              </a:ext>
            </a:extLst>
          </p:cNvPr>
          <p:cNvCxnSpPr/>
          <p:nvPr/>
        </p:nvCxnSpPr>
        <p:spPr>
          <a:xfrm>
            <a:off x="7982812" y="3283769"/>
            <a:ext cx="0" cy="32171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8" name="그림 147">
            <a:extLst>
              <a:ext uri="{FF2B5EF4-FFF2-40B4-BE49-F238E27FC236}">
                <a16:creationId xmlns:a16="http://schemas.microsoft.com/office/drawing/2014/main" id="{21CCBA46-7BE1-0CA5-6ABD-C9FCD6458E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617" y="3283769"/>
            <a:ext cx="1867815" cy="3248541"/>
          </a:xfrm>
          <a:prstGeom prst="rect">
            <a:avLst/>
          </a:prstGeom>
        </p:spPr>
      </p:pic>
      <p:sp>
        <p:nvSpPr>
          <p:cNvPr id="149" name="TextBox 148">
            <a:extLst>
              <a:ext uri="{FF2B5EF4-FFF2-40B4-BE49-F238E27FC236}">
                <a16:creationId xmlns:a16="http://schemas.microsoft.com/office/drawing/2014/main" id="{B27C9488-AFD7-873A-2E6C-F2FA5A5649AD}"/>
              </a:ext>
            </a:extLst>
          </p:cNvPr>
          <p:cNvSpPr txBox="1"/>
          <p:nvPr/>
        </p:nvSpPr>
        <p:spPr>
          <a:xfrm>
            <a:off x="2195388" y="3297438"/>
            <a:ext cx="1022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모델명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C124460F-8856-38D1-D6A8-36435E6ECFE5}"/>
              </a:ext>
            </a:extLst>
          </p:cNvPr>
          <p:cNvSpPr txBox="1"/>
          <p:nvPr/>
        </p:nvSpPr>
        <p:spPr>
          <a:xfrm>
            <a:off x="2177545" y="3603199"/>
            <a:ext cx="10465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제품크기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84CBB38E-762D-B8E8-D11E-EA7C81200FF3}"/>
              </a:ext>
            </a:extLst>
          </p:cNvPr>
          <p:cNvSpPr txBox="1"/>
          <p:nvPr/>
        </p:nvSpPr>
        <p:spPr>
          <a:xfrm>
            <a:off x="2174080" y="3932246"/>
            <a:ext cx="10465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무게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6FC116D4-F8D6-C338-4D45-F362AD963897}"/>
              </a:ext>
            </a:extLst>
          </p:cNvPr>
          <p:cNvSpPr txBox="1"/>
          <p:nvPr/>
        </p:nvSpPr>
        <p:spPr>
          <a:xfrm>
            <a:off x="2170615" y="4271684"/>
            <a:ext cx="10465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err="1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풍량</a:t>
            </a:r>
            <a:endParaRPr lang="ko-KR" altLang="en-US" sz="110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B6B16FC6-EAFD-FB54-793F-8B86CB2FA223}"/>
              </a:ext>
            </a:extLst>
          </p:cNvPr>
          <p:cNvSpPr txBox="1"/>
          <p:nvPr/>
        </p:nvSpPr>
        <p:spPr>
          <a:xfrm>
            <a:off x="2177541" y="4611122"/>
            <a:ext cx="10465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전압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58CA03D9-1442-2662-84D6-353296183BD0}"/>
              </a:ext>
            </a:extLst>
          </p:cNvPr>
          <p:cNvSpPr txBox="1"/>
          <p:nvPr/>
        </p:nvSpPr>
        <p:spPr>
          <a:xfrm>
            <a:off x="2174076" y="4929778"/>
            <a:ext cx="10465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최대소비전력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DE6C545D-A8EC-FA28-240C-B8BAB86FE969}"/>
              </a:ext>
            </a:extLst>
          </p:cNvPr>
          <p:cNvSpPr txBox="1"/>
          <p:nvPr/>
        </p:nvSpPr>
        <p:spPr>
          <a:xfrm>
            <a:off x="2177541" y="5244971"/>
            <a:ext cx="10465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색상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AE6229E8-A541-6B9B-00D3-7282222640B6}"/>
              </a:ext>
            </a:extLst>
          </p:cNvPr>
          <p:cNvSpPr txBox="1"/>
          <p:nvPr/>
        </p:nvSpPr>
        <p:spPr>
          <a:xfrm>
            <a:off x="2184467" y="5563627"/>
            <a:ext cx="10465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모터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9FD1E3CE-6813-D4A4-2D9B-C5D2D8594943}"/>
              </a:ext>
            </a:extLst>
          </p:cNvPr>
          <p:cNvSpPr txBox="1"/>
          <p:nvPr/>
        </p:nvSpPr>
        <p:spPr>
          <a:xfrm>
            <a:off x="2170611" y="5882283"/>
            <a:ext cx="10465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err="1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콘트롤</a:t>
            </a:r>
            <a:endParaRPr lang="ko-KR" altLang="en-US" sz="110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2CDA8041-CFA1-5F89-5F89-1DD82583780C}"/>
              </a:ext>
            </a:extLst>
          </p:cNvPr>
          <p:cNvSpPr txBox="1"/>
          <p:nvPr/>
        </p:nvSpPr>
        <p:spPr>
          <a:xfrm>
            <a:off x="2170611" y="6204404"/>
            <a:ext cx="10465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소음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92B31EBB-F335-B69D-6863-FD38C32A96F1}"/>
              </a:ext>
            </a:extLst>
          </p:cNvPr>
          <p:cNvSpPr txBox="1"/>
          <p:nvPr/>
        </p:nvSpPr>
        <p:spPr>
          <a:xfrm>
            <a:off x="6940574" y="3293478"/>
            <a:ext cx="1022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모델명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9760226E-CFF5-9EF1-DC9F-82D711ED630B}"/>
              </a:ext>
            </a:extLst>
          </p:cNvPr>
          <p:cNvSpPr txBox="1"/>
          <p:nvPr/>
        </p:nvSpPr>
        <p:spPr>
          <a:xfrm>
            <a:off x="6922731" y="3610125"/>
            <a:ext cx="10465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제품크기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171A1B99-4029-D837-8FCD-760143EA6ED7}"/>
              </a:ext>
            </a:extLst>
          </p:cNvPr>
          <p:cNvSpPr txBox="1"/>
          <p:nvPr/>
        </p:nvSpPr>
        <p:spPr>
          <a:xfrm>
            <a:off x="6919266" y="3939172"/>
            <a:ext cx="10465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무게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BCC10572-72A7-86DD-D90C-ED1A11F18DF6}"/>
              </a:ext>
            </a:extLst>
          </p:cNvPr>
          <p:cNvSpPr txBox="1"/>
          <p:nvPr/>
        </p:nvSpPr>
        <p:spPr>
          <a:xfrm>
            <a:off x="6915801" y="4278610"/>
            <a:ext cx="10465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err="1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풍량</a:t>
            </a:r>
            <a:endParaRPr lang="ko-KR" altLang="en-US" sz="110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B12438B2-D5A0-6D89-35F8-CC5A480E008A}"/>
              </a:ext>
            </a:extLst>
          </p:cNvPr>
          <p:cNvSpPr txBox="1"/>
          <p:nvPr/>
        </p:nvSpPr>
        <p:spPr>
          <a:xfrm>
            <a:off x="6922727" y="4618048"/>
            <a:ext cx="10465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전압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C439B3AC-F6A9-30EE-CDD5-5460A82FDBD3}"/>
              </a:ext>
            </a:extLst>
          </p:cNvPr>
          <p:cNvSpPr txBox="1"/>
          <p:nvPr/>
        </p:nvSpPr>
        <p:spPr>
          <a:xfrm>
            <a:off x="6919262" y="4936704"/>
            <a:ext cx="10465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최대소비전력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FD728177-D84C-FDF2-7E17-C2265FD24805}"/>
              </a:ext>
            </a:extLst>
          </p:cNvPr>
          <p:cNvSpPr txBox="1"/>
          <p:nvPr/>
        </p:nvSpPr>
        <p:spPr>
          <a:xfrm>
            <a:off x="6922727" y="5251897"/>
            <a:ext cx="10465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색상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A12727FC-06A7-64EC-841F-E65588F4503D}"/>
              </a:ext>
            </a:extLst>
          </p:cNvPr>
          <p:cNvSpPr txBox="1"/>
          <p:nvPr/>
        </p:nvSpPr>
        <p:spPr>
          <a:xfrm>
            <a:off x="6929653" y="5570553"/>
            <a:ext cx="10465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모터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E87E0B44-9B38-8C40-08C4-BE7B49E9EFFD}"/>
              </a:ext>
            </a:extLst>
          </p:cNvPr>
          <p:cNvSpPr txBox="1"/>
          <p:nvPr/>
        </p:nvSpPr>
        <p:spPr>
          <a:xfrm>
            <a:off x="6915797" y="5889209"/>
            <a:ext cx="10465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err="1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콘트롤</a:t>
            </a:r>
            <a:endParaRPr lang="ko-KR" altLang="en-US" sz="110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4FFE7454-7412-F10B-8EA5-5DDA1CBED37B}"/>
              </a:ext>
            </a:extLst>
          </p:cNvPr>
          <p:cNvSpPr txBox="1"/>
          <p:nvPr/>
        </p:nvSpPr>
        <p:spPr>
          <a:xfrm>
            <a:off x="6915797" y="6211330"/>
            <a:ext cx="10465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소음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280D0461-B5AC-1071-85D9-713264AE6576}"/>
              </a:ext>
            </a:extLst>
          </p:cNvPr>
          <p:cNvSpPr txBox="1"/>
          <p:nvPr/>
        </p:nvSpPr>
        <p:spPr>
          <a:xfrm>
            <a:off x="3605089" y="3283582"/>
            <a:ext cx="1022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FERA-K310</a:t>
            </a:r>
            <a:endParaRPr lang="ko-KR" altLang="en-US" sz="120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7E99AABD-FF99-2365-AF4D-02DED1671136}"/>
              </a:ext>
            </a:extLst>
          </p:cNvPr>
          <p:cNvSpPr txBox="1"/>
          <p:nvPr/>
        </p:nvSpPr>
        <p:spPr>
          <a:xfrm>
            <a:off x="3345872" y="3589343"/>
            <a:ext cx="14547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108inch(2750mm)</a:t>
            </a:r>
            <a:endParaRPr lang="ko-KR" altLang="en-US" sz="110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8E45BE23-3C40-BA3F-2A38-09DBB5B3C9F7}"/>
              </a:ext>
            </a:extLst>
          </p:cNvPr>
          <p:cNvSpPr txBox="1"/>
          <p:nvPr/>
        </p:nvSpPr>
        <p:spPr>
          <a:xfrm>
            <a:off x="3531826" y="3918390"/>
            <a:ext cx="10465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17kg</a:t>
            </a:r>
            <a:endParaRPr lang="ko-KR" altLang="en-US" sz="110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6D9068F9-7955-E4DC-0FCA-5AC69C9B6648}"/>
              </a:ext>
            </a:extLst>
          </p:cNvPr>
          <p:cNvSpPr txBox="1"/>
          <p:nvPr/>
        </p:nvSpPr>
        <p:spPr>
          <a:xfrm>
            <a:off x="3528361" y="4257828"/>
            <a:ext cx="10465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6,000㎥/min</a:t>
            </a:r>
            <a:endParaRPr lang="ko-KR" altLang="en-US" sz="110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121C6BD5-3E75-4C33-CD38-C3DD3635C520}"/>
              </a:ext>
            </a:extLst>
          </p:cNvPr>
          <p:cNvSpPr txBox="1"/>
          <p:nvPr/>
        </p:nvSpPr>
        <p:spPr>
          <a:xfrm>
            <a:off x="3535287" y="4597266"/>
            <a:ext cx="10465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220V/60㎐</a:t>
            </a:r>
            <a:endParaRPr lang="ko-KR" altLang="en-US" sz="110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BD6F7135-5A32-9F1B-AB24-8235179182EF}"/>
              </a:ext>
            </a:extLst>
          </p:cNvPr>
          <p:cNvSpPr txBox="1"/>
          <p:nvPr/>
        </p:nvSpPr>
        <p:spPr>
          <a:xfrm>
            <a:off x="3531822" y="4915922"/>
            <a:ext cx="10465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110W</a:t>
            </a:r>
            <a:endParaRPr lang="ko-KR" altLang="en-US" sz="110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8D826A55-290F-B703-0D2F-DA05CA157C12}"/>
              </a:ext>
            </a:extLst>
          </p:cNvPr>
          <p:cNvSpPr txBox="1"/>
          <p:nvPr/>
        </p:nvSpPr>
        <p:spPr>
          <a:xfrm>
            <a:off x="3535287" y="5231115"/>
            <a:ext cx="10465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Black/White</a:t>
            </a:r>
            <a:endParaRPr lang="ko-KR" altLang="en-US" sz="110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0083F185-80B5-161C-DCB7-3250F0B29255}"/>
              </a:ext>
            </a:extLst>
          </p:cNvPr>
          <p:cNvSpPr txBox="1"/>
          <p:nvPr/>
        </p:nvSpPr>
        <p:spPr>
          <a:xfrm>
            <a:off x="3542213" y="5549771"/>
            <a:ext cx="10465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BLDC</a:t>
            </a:r>
            <a:r>
              <a:rPr lang="ko-KR" altLang="en-US" sz="11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모터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AE1FA240-C16F-5725-FD1F-D13A4B440C3C}"/>
              </a:ext>
            </a:extLst>
          </p:cNvPr>
          <p:cNvSpPr txBox="1"/>
          <p:nvPr/>
        </p:nvSpPr>
        <p:spPr>
          <a:xfrm>
            <a:off x="3528357" y="5868427"/>
            <a:ext cx="10465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무선 리모컨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ACAEBB7B-0BB4-7185-D84D-F4C7583466BE}"/>
              </a:ext>
            </a:extLst>
          </p:cNvPr>
          <p:cNvSpPr txBox="1"/>
          <p:nvPr/>
        </p:nvSpPr>
        <p:spPr>
          <a:xfrm>
            <a:off x="3528357" y="6190548"/>
            <a:ext cx="10465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30dB</a:t>
            </a:r>
            <a:endParaRPr lang="ko-KR" altLang="en-US" sz="110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E87F444E-7DF0-2678-6A30-1B2A3ABD6996}"/>
              </a:ext>
            </a:extLst>
          </p:cNvPr>
          <p:cNvSpPr txBox="1"/>
          <p:nvPr/>
        </p:nvSpPr>
        <p:spPr>
          <a:xfrm>
            <a:off x="8090504" y="3280117"/>
            <a:ext cx="1022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FERA-K430</a:t>
            </a:r>
            <a:endParaRPr lang="ko-KR" altLang="en-US" sz="120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8741690F-C4A1-7A9C-FD12-49B6A99A9BC0}"/>
              </a:ext>
            </a:extLst>
          </p:cNvPr>
          <p:cNvSpPr txBox="1"/>
          <p:nvPr/>
        </p:nvSpPr>
        <p:spPr>
          <a:xfrm>
            <a:off x="7918443" y="3585878"/>
            <a:ext cx="13636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170inch(4300mm)</a:t>
            </a:r>
            <a:endParaRPr lang="ko-KR" altLang="en-US" sz="110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1CC33C10-380F-16ED-5D35-5E8875F9CD5A}"/>
              </a:ext>
            </a:extLst>
          </p:cNvPr>
          <p:cNvSpPr txBox="1"/>
          <p:nvPr/>
        </p:nvSpPr>
        <p:spPr>
          <a:xfrm>
            <a:off x="8089978" y="3914925"/>
            <a:ext cx="10465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50kg</a:t>
            </a:r>
            <a:endParaRPr lang="ko-KR" altLang="en-US" sz="110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DA1BECF8-E17A-4D98-E716-2BBEC089629F}"/>
              </a:ext>
            </a:extLst>
          </p:cNvPr>
          <p:cNvSpPr txBox="1"/>
          <p:nvPr/>
        </p:nvSpPr>
        <p:spPr>
          <a:xfrm>
            <a:off x="8076122" y="4254363"/>
            <a:ext cx="10465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11,000㎥/min</a:t>
            </a:r>
            <a:endParaRPr lang="ko-KR" altLang="en-US" sz="110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85D5F324-FABA-363F-2BE7-683282321D4E}"/>
              </a:ext>
            </a:extLst>
          </p:cNvPr>
          <p:cNvSpPr txBox="1"/>
          <p:nvPr/>
        </p:nvSpPr>
        <p:spPr>
          <a:xfrm>
            <a:off x="8083048" y="4593801"/>
            <a:ext cx="10465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220V/60㎐</a:t>
            </a:r>
            <a:endParaRPr lang="ko-KR" altLang="en-US" sz="110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4F5C44A5-47A4-3E41-FF0E-9BB2E4E197C3}"/>
              </a:ext>
            </a:extLst>
          </p:cNvPr>
          <p:cNvSpPr txBox="1"/>
          <p:nvPr/>
        </p:nvSpPr>
        <p:spPr>
          <a:xfrm>
            <a:off x="8079583" y="4912457"/>
            <a:ext cx="10465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550W</a:t>
            </a:r>
            <a:endParaRPr lang="ko-KR" altLang="en-US" sz="110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624E3B2A-424D-8387-2EC7-3BF154F45808}"/>
              </a:ext>
            </a:extLst>
          </p:cNvPr>
          <p:cNvSpPr txBox="1"/>
          <p:nvPr/>
        </p:nvSpPr>
        <p:spPr>
          <a:xfrm>
            <a:off x="8077202" y="5256231"/>
            <a:ext cx="10465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Black/Silver</a:t>
            </a:r>
            <a:endParaRPr lang="ko-KR" altLang="en-US" sz="110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D4AEC75B-795C-07C5-C577-4DA3C03490DD}"/>
              </a:ext>
            </a:extLst>
          </p:cNvPr>
          <p:cNvSpPr txBox="1"/>
          <p:nvPr/>
        </p:nvSpPr>
        <p:spPr>
          <a:xfrm>
            <a:off x="7931728" y="5885744"/>
            <a:ext cx="13375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인버터 계기판버튼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6B6C6CD8-13BB-E4E8-A5A0-B1FE0D8F97C6}"/>
              </a:ext>
            </a:extLst>
          </p:cNvPr>
          <p:cNvSpPr txBox="1"/>
          <p:nvPr/>
        </p:nvSpPr>
        <p:spPr>
          <a:xfrm>
            <a:off x="8065727" y="6218256"/>
            <a:ext cx="10465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40dB</a:t>
            </a:r>
            <a:endParaRPr lang="ko-KR" altLang="en-US" sz="110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E2529314-EF58-2AB3-9FF6-AC9EEC8FF8BB}"/>
              </a:ext>
            </a:extLst>
          </p:cNvPr>
          <p:cNvSpPr txBox="1"/>
          <p:nvPr/>
        </p:nvSpPr>
        <p:spPr>
          <a:xfrm>
            <a:off x="8058803" y="5567088"/>
            <a:ext cx="10465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PMSM</a:t>
            </a:r>
            <a:r>
              <a:rPr lang="ko-KR" altLang="en-US" sz="11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모터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F14A4300-41C6-6EB3-2C8F-E337CEA8D6A9}"/>
              </a:ext>
            </a:extLst>
          </p:cNvPr>
          <p:cNvSpPr txBox="1"/>
          <p:nvPr/>
        </p:nvSpPr>
        <p:spPr>
          <a:xfrm>
            <a:off x="9378975" y="3290508"/>
            <a:ext cx="1022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FERA-K550</a:t>
            </a:r>
            <a:endParaRPr lang="ko-KR" altLang="en-US" sz="120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053CC02B-BA02-10BA-51AC-36482B5A4653}"/>
              </a:ext>
            </a:extLst>
          </p:cNvPr>
          <p:cNvSpPr txBox="1"/>
          <p:nvPr/>
        </p:nvSpPr>
        <p:spPr>
          <a:xfrm>
            <a:off x="9241546" y="3585878"/>
            <a:ext cx="12948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217inch(5500mm)</a:t>
            </a:r>
            <a:endParaRPr lang="ko-KR" altLang="en-US" sz="110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F927F542-CD47-177D-2B71-F40FF0D38E42}"/>
              </a:ext>
            </a:extLst>
          </p:cNvPr>
          <p:cNvSpPr txBox="1"/>
          <p:nvPr/>
        </p:nvSpPr>
        <p:spPr>
          <a:xfrm>
            <a:off x="9357667" y="3935707"/>
            <a:ext cx="10465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82kg</a:t>
            </a:r>
            <a:endParaRPr lang="ko-KR" altLang="en-US" sz="110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CF95684C-F6F2-30BE-9A0A-90FB434F6A0A}"/>
              </a:ext>
            </a:extLst>
          </p:cNvPr>
          <p:cNvSpPr txBox="1"/>
          <p:nvPr/>
        </p:nvSpPr>
        <p:spPr>
          <a:xfrm>
            <a:off x="9354202" y="4254363"/>
            <a:ext cx="10465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12,500㎥/min</a:t>
            </a:r>
            <a:endParaRPr lang="ko-KR" altLang="en-US" sz="110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A3566644-183D-F1B8-EFF7-97051D42132D}"/>
              </a:ext>
            </a:extLst>
          </p:cNvPr>
          <p:cNvSpPr txBox="1"/>
          <p:nvPr/>
        </p:nvSpPr>
        <p:spPr>
          <a:xfrm>
            <a:off x="9361128" y="4614583"/>
            <a:ext cx="10465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220V/60㎐</a:t>
            </a:r>
            <a:endParaRPr lang="ko-KR" altLang="en-US" sz="110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23566CA8-0EDF-ABE2-4CB7-7568379A23FA}"/>
              </a:ext>
            </a:extLst>
          </p:cNvPr>
          <p:cNvSpPr txBox="1"/>
          <p:nvPr/>
        </p:nvSpPr>
        <p:spPr>
          <a:xfrm>
            <a:off x="9357663" y="4933239"/>
            <a:ext cx="10465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900</a:t>
            </a:r>
            <a:r>
              <a:rPr lang="ko-KR" altLang="en-US" sz="1100" spc="-3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  </a:t>
            </a:r>
            <a:r>
              <a:rPr lang="en-US" altLang="ko-KR" sz="11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W</a:t>
            </a:r>
            <a:endParaRPr lang="ko-KR" altLang="en-US" sz="110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4F1EC121-DFB6-FF7B-FBA0-D38932068DA6}"/>
              </a:ext>
            </a:extLst>
          </p:cNvPr>
          <p:cNvSpPr txBox="1"/>
          <p:nvPr/>
        </p:nvSpPr>
        <p:spPr>
          <a:xfrm>
            <a:off x="9361128" y="5248432"/>
            <a:ext cx="10465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Black/Silver</a:t>
            </a:r>
            <a:endParaRPr lang="ko-KR" altLang="en-US" sz="110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FB65D651-9869-7B44-0681-AD79C71F2BBA}"/>
              </a:ext>
            </a:extLst>
          </p:cNvPr>
          <p:cNvSpPr txBox="1"/>
          <p:nvPr/>
        </p:nvSpPr>
        <p:spPr>
          <a:xfrm>
            <a:off x="9368054" y="5567088"/>
            <a:ext cx="10465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PMSM</a:t>
            </a:r>
            <a:r>
              <a:rPr lang="ko-KR" altLang="en-US" sz="11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모터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89F5FF19-20EF-8F0E-CA58-711F138B61B5}"/>
              </a:ext>
            </a:extLst>
          </p:cNvPr>
          <p:cNvSpPr txBox="1"/>
          <p:nvPr/>
        </p:nvSpPr>
        <p:spPr>
          <a:xfrm>
            <a:off x="9204611" y="5885744"/>
            <a:ext cx="13085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인버터 계기판버튼</a:t>
            </a: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198F4243-8962-BE66-BAC4-8B36D294A03B}"/>
              </a:ext>
            </a:extLst>
          </p:cNvPr>
          <p:cNvSpPr txBox="1"/>
          <p:nvPr/>
        </p:nvSpPr>
        <p:spPr>
          <a:xfrm>
            <a:off x="9354198" y="6218256"/>
            <a:ext cx="10465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40dB</a:t>
            </a:r>
            <a:endParaRPr lang="ko-KR" altLang="en-US" sz="110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915848CE-3474-263E-1B2F-6FC35D6A7EEA}"/>
              </a:ext>
            </a:extLst>
          </p:cNvPr>
          <p:cNvSpPr txBox="1"/>
          <p:nvPr/>
        </p:nvSpPr>
        <p:spPr>
          <a:xfrm>
            <a:off x="10674377" y="3287043"/>
            <a:ext cx="1022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FERA-K730</a:t>
            </a:r>
            <a:endParaRPr lang="ko-KR" altLang="en-US" sz="120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FE21AEB9-4C23-B313-8F4B-52A4BC6D28AD}"/>
              </a:ext>
            </a:extLst>
          </p:cNvPr>
          <p:cNvSpPr txBox="1"/>
          <p:nvPr/>
        </p:nvSpPr>
        <p:spPr>
          <a:xfrm>
            <a:off x="10529451" y="3582413"/>
            <a:ext cx="13144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288inch(7300mm)</a:t>
            </a:r>
            <a:endParaRPr lang="ko-KR" altLang="en-US" sz="110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FF8FF342-D309-BA41-DA8D-A13A409DD9D6}"/>
              </a:ext>
            </a:extLst>
          </p:cNvPr>
          <p:cNvSpPr txBox="1"/>
          <p:nvPr/>
        </p:nvSpPr>
        <p:spPr>
          <a:xfrm>
            <a:off x="10653069" y="3921851"/>
            <a:ext cx="10465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무게</a:t>
            </a: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4D0D00A0-FB99-EEDA-24A3-8745DD1D8B84}"/>
              </a:ext>
            </a:extLst>
          </p:cNvPr>
          <p:cNvSpPr txBox="1"/>
          <p:nvPr/>
        </p:nvSpPr>
        <p:spPr>
          <a:xfrm>
            <a:off x="10649604" y="4261289"/>
            <a:ext cx="10465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err="1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풍량</a:t>
            </a:r>
            <a:endParaRPr lang="ko-KR" altLang="en-US" sz="110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1E43DFCF-F135-26A8-EEA1-28A315BDC7BD}"/>
              </a:ext>
            </a:extLst>
          </p:cNvPr>
          <p:cNvSpPr txBox="1"/>
          <p:nvPr/>
        </p:nvSpPr>
        <p:spPr>
          <a:xfrm>
            <a:off x="10656530" y="4600727"/>
            <a:ext cx="10465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220V/60㎐</a:t>
            </a:r>
            <a:endParaRPr lang="ko-KR" altLang="en-US" sz="110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B98C9FA3-4B47-5F06-1A9D-FB34139AC4CD}"/>
              </a:ext>
            </a:extLst>
          </p:cNvPr>
          <p:cNvSpPr txBox="1"/>
          <p:nvPr/>
        </p:nvSpPr>
        <p:spPr>
          <a:xfrm>
            <a:off x="10653065" y="4919383"/>
            <a:ext cx="10465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1100W</a:t>
            </a:r>
            <a:endParaRPr lang="ko-KR" altLang="en-US" sz="110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0C9A7AF5-270D-4BB9-FF3D-D35B75236666}"/>
              </a:ext>
            </a:extLst>
          </p:cNvPr>
          <p:cNvSpPr txBox="1"/>
          <p:nvPr/>
        </p:nvSpPr>
        <p:spPr>
          <a:xfrm>
            <a:off x="10656530" y="5234576"/>
            <a:ext cx="10465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Black/Silver</a:t>
            </a:r>
            <a:endParaRPr lang="ko-KR" altLang="en-US" sz="110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F6C96178-762A-7899-962D-D99261C72C70}"/>
              </a:ext>
            </a:extLst>
          </p:cNvPr>
          <p:cNvSpPr txBox="1"/>
          <p:nvPr/>
        </p:nvSpPr>
        <p:spPr>
          <a:xfrm>
            <a:off x="10663456" y="5553232"/>
            <a:ext cx="10465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PMSM</a:t>
            </a:r>
            <a:r>
              <a:rPr lang="ko-KR" altLang="en-US" sz="11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모터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AF835BC8-421C-27BB-ED86-62DAC35FCB0A}"/>
              </a:ext>
            </a:extLst>
          </p:cNvPr>
          <p:cNvSpPr txBox="1"/>
          <p:nvPr/>
        </p:nvSpPr>
        <p:spPr>
          <a:xfrm>
            <a:off x="10525983" y="5871888"/>
            <a:ext cx="1308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인버터 계기판버튼</a:t>
            </a: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BE230451-EE4F-1B5C-D7D4-4D92349D1D77}"/>
              </a:ext>
            </a:extLst>
          </p:cNvPr>
          <p:cNvSpPr txBox="1"/>
          <p:nvPr/>
        </p:nvSpPr>
        <p:spPr>
          <a:xfrm>
            <a:off x="10649600" y="6214790"/>
            <a:ext cx="1035581" cy="272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rPr>
              <a:t>45dB</a:t>
            </a:r>
            <a:endParaRPr lang="ko-KR" altLang="en-US" sz="110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76452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F4D6ADA9-B50D-8F5F-0E43-7D9785CB411B}"/>
              </a:ext>
            </a:extLst>
          </p:cNvPr>
          <p:cNvCxnSpPr>
            <a:cxnSpLocks/>
          </p:cNvCxnSpPr>
          <p:nvPr/>
        </p:nvCxnSpPr>
        <p:spPr>
          <a:xfrm>
            <a:off x="236306" y="647272"/>
            <a:ext cx="1167144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3C40523-C5D0-AF4F-7102-73F4A30F6D8D}"/>
              </a:ext>
            </a:extLst>
          </p:cNvPr>
          <p:cNvSpPr txBox="1"/>
          <p:nvPr/>
        </p:nvSpPr>
        <p:spPr>
          <a:xfrm>
            <a:off x="215758" y="195206"/>
            <a:ext cx="1090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설치 사례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6E35318-7917-DA04-781C-FE90A54850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8632"/>
            <a:ext cx="12192000" cy="607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0028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5261</TotalTime>
  <Words>931</Words>
  <Application>Microsoft Office PowerPoint</Application>
  <PresentationFormat>와이드스크린</PresentationFormat>
  <Paragraphs>220</Paragraphs>
  <Slides>16</Slides>
  <Notes>4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16</vt:i4>
      </vt:variant>
    </vt:vector>
  </HeadingPairs>
  <TitlesOfParts>
    <vt:vector size="24" baseType="lpstr">
      <vt:lpstr>Arial</vt:lpstr>
      <vt:lpstr>Pretendard ExtraBold</vt:lpstr>
      <vt:lpstr>Pretendard Medium</vt:lpstr>
      <vt:lpstr>Pretendard</vt:lpstr>
      <vt:lpstr>맑은 고딕</vt:lpstr>
      <vt:lpstr>Pretendard Light</vt:lpstr>
      <vt:lpstr>Pretendard SemiBold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소영 이</dc:creator>
  <cp:lastModifiedBy>소영 이</cp:lastModifiedBy>
  <cp:revision>56</cp:revision>
  <cp:lastPrinted>2025-08-08T07:17:10Z</cp:lastPrinted>
  <dcterms:created xsi:type="dcterms:W3CDTF">2025-05-20T04:46:24Z</dcterms:created>
  <dcterms:modified xsi:type="dcterms:W3CDTF">2025-08-11T07:51:46Z</dcterms:modified>
</cp:coreProperties>
</file>