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5" r:id="rId1"/>
    <p:sldMasterId id="2147483672" r:id="rId2"/>
  </p:sldMasterIdLst>
  <p:notesMasterIdLst>
    <p:notesMasterId r:id="rId50"/>
  </p:notesMasterIdLst>
  <p:sldIdLst>
    <p:sldId id="722" r:id="rId3"/>
    <p:sldId id="1146" r:id="rId4"/>
    <p:sldId id="331" r:id="rId5"/>
    <p:sldId id="259" r:id="rId6"/>
    <p:sldId id="10139" r:id="rId7"/>
    <p:sldId id="10117" r:id="rId8"/>
    <p:sldId id="1139" r:id="rId9"/>
    <p:sldId id="10089" r:id="rId10"/>
    <p:sldId id="10095" r:id="rId11"/>
    <p:sldId id="10096" r:id="rId12"/>
    <p:sldId id="10098" r:id="rId13"/>
    <p:sldId id="10099" r:id="rId14"/>
    <p:sldId id="10093" r:id="rId15"/>
    <p:sldId id="10078" r:id="rId16"/>
    <p:sldId id="256" r:id="rId17"/>
    <p:sldId id="258" r:id="rId18"/>
    <p:sldId id="10100" r:id="rId19"/>
    <p:sldId id="10085" r:id="rId20"/>
    <p:sldId id="10092" r:id="rId21"/>
    <p:sldId id="10086" r:id="rId22"/>
    <p:sldId id="1236" r:id="rId23"/>
    <p:sldId id="1237" r:id="rId24"/>
    <p:sldId id="1151" r:id="rId25"/>
    <p:sldId id="1152" r:id="rId26"/>
    <p:sldId id="10081" r:id="rId27"/>
    <p:sldId id="1144" r:id="rId28"/>
    <p:sldId id="10103" r:id="rId29"/>
    <p:sldId id="10141" r:id="rId30"/>
    <p:sldId id="10136" r:id="rId31"/>
    <p:sldId id="10104" r:id="rId32"/>
    <p:sldId id="10106" r:id="rId33"/>
    <p:sldId id="10124" r:id="rId34"/>
    <p:sldId id="10120" r:id="rId35"/>
    <p:sldId id="10125" r:id="rId36"/>
    <p:sldId id="10127" r:id="rId37"/>
    <p:sldId id="10128" r:id="rId38"/>
    <p:sldId id="10129" r:id="rId39"/>
    <p:sldId id="10126" r:id="rId40"/>
    <p:sldId id="10108" r:id="rId41"/>
    <p:sldId id="10130" r:id="rId42"/>
    <p:sldId id="10110" r:id="rId43"/>
    <p:sldId id="10107" r:id="rId44"/>
    <p:sldId id="10111" r:id="rId45"/>
    <p:sldId id="10138" r:id="rId46"/>
    <p:sldId id="10112" r:id="rId47"/>
    <p:sldId id="10137" r:id="rId48"/>
    <p:sldId id="1231" r:id="rId49"/>
  </p:sldIdLst>
  <p:sldSz cx="10693400" cy="7562850"/>
  <p:notesSz cx="9926638" cy="6797675"/>
  <p:embeddedFontLst>
    <p:embeddedFont>
      <p:font typeface="Abadi" panose="020B0604020104020204" pitchFamily="34" charset="0"/>
      <p:regular r:id="rId51"/>
    </p:embeddedFont>
    <p:embeddedFont>
      <p:font typeface="Noto Sans KR Bold" panose="020B0200000000000000" pitchFamily="50" charset="-127"/>
      <p:bold r:id="rId52"/>
    </p:embeddedFont>
    <p:embeddedFont>
      <p:font typeface="Noto Sans KR Medium" panose="020B0200000000000000" pitchFamily="50" charset="-127"/>
      <p:regular r:id="rId53"/>
    </p:embeddedFont>
    <p:embeddedFont>
      <p:font typeface="맑은 고딕" panose="020B0503020000020004" pitchFamily="50" charset="-127"/>
      <p:regular r:id="rId54"/>
      <p:bold r:id="rId5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7">
          <p15:clr>
            <a:srgbClr val="A4A3A4"/>
          </p15:clr>
        </p15:guide>
        <p15:guide id="2" pos="1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uk chae" initials="H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2" autoAdjust="0"/>
    <p:restoredTop sz="92970" autoAdjust="0"/>
  </p:normalViewPr>
  <p:slideViewPr>
    <p:cSldViewPr>
      <p:cViewPr varScale="1">
        <p:scale>
          <a:sx n="70" d="100"/>
          <a:sy n="70" d="100"/>
        </p:scale>
        <p:origin x="60" y="450"/>
      </p:cViewPr>
      <p:guideLst>
        <p:guide orient="horz" pos="4157"/>
        <p:guide pos="1304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15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font" Target="fonts/font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winpia\Desktop\TalkFile_H9%20&#44160;&#52636;%20&#44032;&#44552;%20&#45453;&#44032;%20&#44160;&#49324;%20&#44208;&#44284;.xlsx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winpia\Desktop\TalkFile_H9%20&#44160;&#52636;%20&#44032;&#44552;%20&#45453;&#44032;%20&#44160;&#49324;%20&#44208;&#44284;.xlsx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winpia\Desktop\TalkFile_H9%20&#44160;&#52636;%20&#44032;&#44552;%20&#45453;&#44032;%20&#44160;&#49324;%20&#44208;&#44284;.xlsx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1204;&#47029;&#44592;&#54925;\2024_&#44160;&#50669;&#48376;&#48512;%20IB%20&#51088;&#47308;%20&#51228;&#51089;\&#44160;&#48376;&#50857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1204;&#47029;&#44592;&#54925;\2024_&#44160;&#50669;&#48376;&#48512;%20IB%20&#51088;&#47308;%20&#51228;&#51089;\&#44160;&#48376;&#50857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1204;&#47029;&#44592;&#54925;\2024_&#44160;&#50669;&#48376;&#48512;%20IB%20&#51088;&#47308;%20&#51228;&#51089;\TalkFile_240520+&#54840;&#55137;&#44592;&#51656;&#48337;%20&#51312;&#49324;+&#48169;&#51648;&#50980;.xlsx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1204;&#47029;&#44592;&#54925;\2024_&#44160;&#50669;&#48376;&#48512;%20IB%20&#51088;&#47308;%20&#51228;&#51089;\TalkFile_240520+&#54840;&#55137;&#44592;&#51656;&#48337;%20&#51312;&#49324;+&#48169;&#51648;&#50980;.xlsx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report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1204;&#47029;&#44592;&#54925;\2024_&#54616;&#47548;&#52980;&#54540;&#47112;&#51064;\240705+&#54840;&#55137;&#44592;&#51656;&#48337;%20&#51312;&#49324;+&#48169;&#51648;&#50980;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AppData\Roaming\Microsoft\Excel\IB%20&#51312;&#45804;&#51221;&#47532;%20(version%201).xlsb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winpia\Desktop\IB%20&#51109;&#51008;%20GPS%20240810%2026,30&#51452;&#47161;%20&#52628;&#44032;&#44160;&#49324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/>
              <a:t>월 별 </a:t>
            </a:r>
            <a:r>
              <a:rPr lang="en-US"/>
              <a:t>LPAI </a:t>
            </a:r>
            <a:r>
              <a:rPr lang="ko-KR"/>
              <a:t>발생 현황 </a:t>
            </a:r>
            <a:r>
              <a:rPr lang="en-US"/>
              <a:t>(23.12~24.10)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Sheet3!$B$4</c:f>
              <c:strCache>
                <c:ptCount val="1"/>
                <c:pt idx="0">
                  <c:v>발생건수</c:v>
                </c:pt>
              </c:strCache>
            </c:strRef>
          </c:tx>
          <c:spPr>
            <a:solidFill>
              <a:srgbClr val="00371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Sheet3!$C$3:$M$3</c:f>
              <c:strCache>
                <c:ptCount val="11"/>
                <c:pt idx="0">
                  <c:v>23년 12월</c:v>
                </c:pt>
                <c:pt idx="1">
                  <c:v>1월</c:v>
                </c:pt>
                <c:pt idx="2">
                  <c:v>2월</c:v>
                </c:pt>
                <c:pt idx="3">
                  <c:v>3월</c:v>
                </c:pt>
                <c:pt idx="4">
                  <c:v>4월</c:v>
                </c:pt>
                <c:pt idx="5">
                  <c:v>5월</c:v>
                </c:pt>
                <c:pt idx="6">
                  <c:v>6월</c:v>
                </c:pt>
                <c:pt idx="7">
                  <c:v>7월</c:v>
                </c:pt>
                <c:pt idx="8">
                  <c:v>8월</c:v>
                </c:pt>
                <c:pt idx="9">
                  <c:v>9월</c:v>
                </c:pt>
                <c:pt idx="10">
                  <c:v>10월</c:v>
                </c:pt>
              </c:strCache>
            </c:strRef>
          </c:cat>
          <c:val>
            <c:numRef>
              <c:f>Sheet3!$C$4:$M$4</c:f>
              <c:numCache>
                <c:formatCode>General</c:formatCode>
                <c:ptCount val="11"/>
                <c:pt idx="0">
                  <c:v>9</c:v>
                </c:pt>
                <c:pt idx="1">
                  <c:v>42</c:v>
                </c:pt>
                <c:pt idx="2">
                  <c:v>72</c:v>
                </c:pt>
                <c:pt idx="3">
                  <c:v>81</c:v>
                </c:pt>
                <c:pt idx="4">
                  <c:v>41</c:v>
                </c:pt>
                <c:pt idx="5">
                  <c:v>31</c:v>
                </c:pt>
                <c:pt idx="6">
                  <c:v>28</c:v>
                </c:pt>
                <c:pt idx="7">
                  <c:v>4</c:v>
                </c:pt>
                <c:pt idx="8">
                  <c:v>3</c:v>
                </c:pt>
                <c:pt idx="9">
                  <c:v>4</c:v>
                </c:pt>
                <c:pt idx="1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D3-4239-BA77-7B4D23B9B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298608"/>
        <c:axId val="1511699376"/>
      </c:barChart>
      <c:catAx>
        <c:axId val="149729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511699376"/>
        <c:crosses val="autoZero"/>
        <c:auto val="1"/>
        <c:lblAlgn val="ctr"/>
        <c:lblOffset val="100"/>
        <c:noMultiLvlLbl val="0"/>
      </c:catAx>
      <c:valAx>
        <c:axId val="151169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49729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/>
              <a:t>지역 별 </a:t>
            </a:r>
            <a:r>
              <a:rPr lang="en-US"/>
              <a:t>LPAI </a:t>
            </a:r>
            <a:r>
              <a:rPr lang="ko-KR"/>
              <a:t>발생 현황 </a:t>
            </a:r>
            <a:r>
              <a:rPr lang="en-US"/>
              <a:t>(23.12~24.10)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Sheet3!$B$9</c:f>
              <c:strCache>
                <c:ptCount val="1"/>
                <c:pt idx="0">
                  <c:v>발생건수</c:v>
                </c:pt>
              </c:strCache>
            </c:strRef>
          </c:tx>
          <c:spPr>
            <a:solidFill>
              <a:srgbClr val="00371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Sheet3!$C$8:$N$8</c:f>
              <c:strCache>
                <c:ptCount val="12"/>
                <c:pt idx="0">
                  <c:v>대구</c:v>
                </c:pt>
                <c:pt idx="1">
                  <c:v>세종</c:v>
                </c:pt>
                <c:pt idx="2">
                  <c:v>강원</c:v>
                </c:pt>
                <c:pt idx="3">
                  <c:v>전남</c:v>
                </c:pt>
                <c:pt idx="4">
                  <c:v>제주</c:v>
                </c:pt>
                <c:pt idx="5">
                  <c:v>경남</c:v>
                </c:pt>
                <c:pt idx="6">
                  <c:v>경북</c:v>
                </c:pt>
                <c:pt idx="7">
                  <c:v>광주</c:v>
                </c:pt>
                <c:pt idx="8">
                  <c:v>전북</c:v>
                </c:pt>
                <c:pt idx="9">
                  <c:v>경기</c:v>
                </c:pt>
                <c:pt idx="10">
                  <c:v>충북</c:v>
                </c:pt>
                <c:pt idx="11">
                  <c:v>충남</c:v>
                </c:pt>
              </c:strCache>
            </c:strRef>
          </c:cat>
          <c:val>
            <c:numRef>
              <c:f>Sheet3!$C$9:$N$9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12</c:v>
                </c:pt>
                <c:pt idx="6">
                  <c:v>23</c:v>
                </c:pt>
                <c:pt idx="7">
                  <c:v>26</c:v>
                </c:pt>
                <c:pt idx="8">
                  <c:v>58</c:v>
                </c:pt>
                <c:pt idx="9">
                  <c:v>60</c:v>
                </c:pt>
                <c:pt idx="10">
                  <c:v>65</c:v>
                </c:pt>
                <c:pt idx="11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BD-40AB-A1C3-78074333F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7783456"/>
        <c:axId val="1501600336"/>
      </c:barChart>
      <c:catAx>
        <c:axId val="151778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501600336"/>
        <c:crosses val="autoZero"/>
        <c:auto val="1"/>
        <c:lblAlgn val="ctr"/>
        <c:lblOffset val="100"/>
        <c:noMultiLvlLbl val="0"/>
      </c:catAx>
      <c:valAx>
        <c:axId val="150160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51778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축종 별 </a:t>
            </a:r>
            <a:r>
              <a:rPr lang="en-US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LPAI </a:t>
            </a:r>
            <a:r>
              <a:rPr lang="ko-KR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발생현황</a:t>
            </a:r>
            <a:r>
              <a:rPr lang="en-US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(2023.12 ~ 2024. 10)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Sheet3!$B$13</c:f>
              <c:strCache>
                <c:ptCount val="1"/>
                <c:pt idx="0">
                  <c:v>발생건수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EC-441C-B8CF-C11EAF2461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EC-441C-B8CF-C11EAF24616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EC-441C-B8CF-C11EAF2461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EC-441C-B8CF-C11EAF2461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5EC-441C-B8CF-C11EAF2461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Sheet3!$C$12:$G$12</c:f>
              <c:strCache>
                <c:ptCount val="5"/>
                <c:pt idx="0">
                  <c:v>메추리</c:v>
                </c:pt>
                <c:pt idx="1">
                  <c:v>종계</c:v>
                </c:pt>
                <c:pt idx="2">
                  <c:v>산란계</c:v>
                </c:pt>
                <c:pt idx="3">
                  <c:v>토종닭</c:v>
                </c:pt>
                <c:pt idx="4">
                  <c:v>육계</c:v>
                </c:pt>
              </c:strCache>
            </c:strRef>
          </c:cat>
          <c:val>
            <c:numRef>
              <c:f>Sheet3!$C$13:$G$13</c:f>
              <c:numCache>
                <c:formatCode>General</c:formatCode>
                <c:ptCount val="5"/>
                <c:pt idx="0">
                  <c:v>13</c:v>
                </c:pt>
                <c:pt idx="1">
                  <c:v>27</c:v>
                </c:pt>
                <c:pt idx="2">
                  <c:v>67</c:v>
                </c:pt>
                <c:pt idx="3">
                  <c:v>110</c:v>
                </c:pt>
                <c:pt idx="4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5EC-441C-B8CF-C11EAF246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en-US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 HI test</a:t>
            </a:r>
            <a:endParaRPr lang="ko-KR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A농장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Sheet1!$B$2:$O$2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</c:numCache>
            </c:numRef>
          </c:cat>
          <c:val>
            <c:numRef>
              <c:f>Sheet1!$B$3:$O$3</c:f>
              <c:numCache>
                <c:formatCode>General</c:formatCode>
                <c:ptCount val="14"/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2-4653-806D-BA66900E8D42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C농장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Sheet1!$B$2:$O$2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</c:numCache>
            </c:numRef>
          </c:cat>
          <c:val>
            <c:numRef>
              <c:f>Sheet1!$B$4:$O$4</c:f>
              <c:numCache>
                <c:formatCode>General</c:formatCode>
                <c:ptCount val="14"/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32-4653-806D-BA66900E8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9555408"/>
        <c:axId val="1519557328"/>
      </c:barChart>
      <c:catAx>
        <c:axId val="15195554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oto Sans KR Bold" panose="020B0800000000000000" pitchFamily="34" charset="-127"/>
                    <a:ea typeface="Noto Sans KR Bold" panose="020B0800000000000000" pitchFamily="34" charset="-127"/>
                    <a:cs typeface="+mn-cs"/>
                  </a:defRPr>
                </a:pPr>
                <a:r>
                  <a:rPr lang="en-US"/>
                  <a:t>log2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KR Bold" panose="020B0800000000000000" pitchFamily="34" charset="-127"/>
                  <a:ea typeface="Noto Sans KR Bold" panose="020B0800000000000000" pitchFamily="34" charset="-127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  <a:cs typeface="+mn-cs"/>
              </a:defRPr>
            </a:pPr>
            <a:endParaRPr lang="ko-KR"/>
          </a:p>
        </c:txPr>
        <c:crossAx val="1519557328"/>
        <c:crosses val="autoZero"/>
        <c:auto val="1"/>
        <c:lblAlgn val="ctr"/>
        <c:lblOffset val="100"/>
        <c:noMultiLvlLbl val="0"/>
      </c:catAx>
      <c:valAx>
        <c:axId val="151955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oto Sans KR Bold" panose="020B0800000000000000" pitchFamily="34" charset="-127"/>
                    <a:ea typeface="Noto Sans KR Bold" panose="020B0800000000000000" pitchFamily="34" charset="-127"/>
                    <a:cs typeface="+mn-cs"/>
                  </a:defRPr>
                </a:pPr>
                <a:r>
                  <a:rPr lang="ko-KR"/>
                  <a:t>갯수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KR Bold" panose="020B0800000000000000" pitchFamily="34" charset="-127"/>
                  <a:ea typeface="Noto Sans KR Bold" panose="020B0800000000000000" pitchFamily="34" charset="-127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  <a:cs typeface="+mn-cs"/>
              </a:defRPr>
            </a:pPr>
            <a:endParaRPr lang="ko-KR"/>
          </a:p>
        </c:txPr>
        <c:crossAx val="151955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 KR Bold" panose="020B0800000000000000" pitchFamily="34" charset="-127"/>
              <a:ea typeface="Noto Sans KR Bold" panose="020B0800000000000000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Noto Sans KR Bold" panose="020B0800000000000000" pitchFamily="34" charset="-127"/>
          <a:ea typeface="Noto Sans KR Bold" panose="020B0800000000000000" pitchFamily="34" charset="-127"/>
        </a:defRPr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0DA-4CD5-854D-432587FAC9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0DA-4CD5-854D-432587FAC9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0DA-4CD5-854D-432587FAC9EA}"/>
              </c:ext>
            </c:extLst>
          </c:dPt>
          <c:dLbls>
            <c:dLbl>
              <c:idx val="0"/>
              <c:layout>
                <c:manualLayout>
                  <c:x val="-0.19733141310704969"/>
                  <c:y val="0.1736508945389274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366390634138383"/>
                      <c:h val="0.1247185172354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0DA-4CD5-854D-432587FAC9EA}"/>
                </c:ext>
              </c:extLst>
            </c:dLbl>
            <c:dLbl>
              <c:idx val="1"/>
              <c:layout>
                <c:manualLayout>
                  <c:x val="-0.12949873985150137"/>
                  <c:y val="-0.225705872163519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539218040286393"/>
                      <c:h val="0.171487961198683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0DA-4CD5-854D-432587FAC9EA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ko-KR" altLang="en-US" baseline="0" dirty="0" err="1">
                        <a:latin typeface="Abadi" panose="020B0604020104020204" pitchFamily="34" charset="0"/>
                      </a:rPr>
                      <a:t>야외주</a:t>
                    </a:r>
                    <a:br>
                      <a:rPr lang="ko-KR" altLang="en-US" baseline="0" dirty="0">
                        <a:latin typeface="Abadi" panose="020B0604020104020204" pitchFamily="34" charset="0"/>
                      </a:rPr>
                    </a:br>
                    <a:r>
                      <a:rPr lang="en-US" altLang="ko-KR" baseline="0" dirty="0">
                        <a:latin typeface="Abadi" panose="020B0604020104020204" pitchFamily="34" charset="0"/>
                      </a:rPr>
                      <a:t>(3</a:t>
                    </a:r>
                    <a:r>
                      <a:rPr lang="en-US" altLang="ko-KR" baseline="30000" dirty="0">
                        <a:latin typeface="Abadi" panose="020B0604020104020204" pitchFamily="34" charset="0"/>
                      </a:rPr>
                      <a:t>rd</a:t>
                    </a:r>
                    <a:r>
                      <a:rPr lang="en-US" altLang="ko-KR" baseline="0" dirty="0">
                        <a:latin typeface="Abadi" panose="020B0604020104020204" pitchFamily="34" charset="0"/>
                      </a:rPr>
                      <a:t> QX-IBV)
</a:t>
                    </a:r>
                    <a:fld id="{504CFCE0-8045-4E59-AD93-3162F0BC25AE}" type="PERCENTAGE">
                      <a:rPr lang="en-US" altLang="ko-KR" baseline="0">
                        <a:latin typeface="Abadi" panose="020B0604020104020204" pitchFamily="34" charset="0"/>
                      </a:rPr>
                      <a:pPr>
                        <a:defRPr b="1"/>
                      </a:pPr>
                      <a:t>[백분율]</a:t>
                    </a:fld>
                    <a:endParaRPr lang="en-US" altLang="ko-KR" baseline="0" dirty="0">
                      <a:latin typeface="Abadi" panose="020B0604020104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ko-K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351875558848729"/>
                      <c:h val="0.1740862636410878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0DA-4CD5-854D-432587FAC9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Sheet4!$F$2:$F$4</c:f>
              <c:strCache>
                <c:ptCount val="3"/>
                <c:pt idx="0">
                  <c:v>IBV 음성</c:v>
                </c:pt>
                <c:pt idx="1">
                  <c:v>백신주(K40/09, K2)</c:v>
                </c:pt>
                <c:pt idx="2">
                  <c:v>야외주(QX-like)</c:v>
                </c:pt>
              </c:strCache>
            </c:strRef>
          </c:cat>
          <c:val>
            <c:numRef>
              <c:f>Sheet4!$G$2:$G$4</c:f>
              <c:numCache>
                <c:formatCode>General</c:formatCode>
                <c:ptCount val="3"/>
                <c:pt idx="0">
                  <c:v>17</c:v>
                </c:pt>
                <c:pt idx="1">
                  <c:v>61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DA-4CD5-854D-432587FAC9E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bg1"/>
          </a:solidFill>
        </a:defRPr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78-4331-B939-036C0C5A21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78-4331-B939-036C0C5A215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478-4331-B939-036C0C5A21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Sheet4!$F$6:$F$7</c:f>
              <c:strCache>
                <c:ptCount val="2"/>
                <c:pt idx="0">
                  <c:v>AIV 음성</c:v>
                </c:pt>
                <c:pt idx="1">
                  <c:v>AIV 양성</c:v>
                </c:pt>
              </c:strCache>
            </c:strRef>
          </c:cat>
          <c:val>
            <c:numRef>
              <c:f>Sheet4!$G$6:$G$7</c:f>
              <c:numCache>
                <c:formatCode>General</c:formatCode>
                <c:ptCount val="2"/>
                <c:pt idx="0">
                  <c:v>91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78-4331-B939-036C0C5A215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bg1"/>
          </a:solidFill>
        </a:defRPr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/>
              <a:t>감염 여부에 따른 주령별 도폐사율</a:t>
            </a:r>
            <a:r>
              <a:rPr lang="en-US"/>
              <a:t>(%)</a:t>
            </a:r>
            <a:r>
              <a:rPr lang="ko-KR"/>
              <a:t> 추적 결과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Sheet2!$X$29</c:f>
              <c:strCache>
                <c:ptCount val="1"/>
                <c:pt idx="0">
                  <c:v>H9N2&amp;QX-like III 복합감염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Sheet2!$Y$28:$AC$28</c:f>
              <c:strCache>
                <c:ptCount val="5"/>
                <c:pt idx="0">
                  <c:v>1주령</c:v>
                </c:pt>
                <c:pt idx="1">
                  <c:v>2주령</c:v>
                </c:pt>
                <c:pt idx="2">
                  <c:v>3주령</c:v>
                </c:pt>
                <c:pt idx="3">
                  <c:v>4주령</c:v>
                </c:pt>
                <c:pt idx="4">
                  <c:v>5주령</c:v>
                </c:pt>
              </c:strCache>
            </c:strRef>
          </c:cat>
          <c:val>
            <c:numRef>
              <c:f>Sheet2!$Y$29:$AC$29</c:f>
              <c:numCache>
                <c:formatCode>0.00</c:formatCode>
                <c:ptCount val="5"/>
                <c:pt idx="0">
                  <c:v>2.097142857142857</c:v>
                </c:pt>
                <c:pt idx="1">
                  <c:v>0.8242857142857144</c:v>
                </c:pt>
                <c:pt idx="2">
                  <c:v>0.65</c:v>
                </c:pt>
                <c:pt idx="3">
                  <c:v>4.6885714285714286</c:v>
                </c:pt>
                <c:pt idx="4">
                  <c:v>3.8083333333333336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D2-4FDF-B1DD-1008872079E4}"/>
            </c:ext>
          </c:extLst>
        </c:ser>
        <c:ser>
          <c:idx val="1"/>
          <c:order val="1"/>
          <c:tx>
            <c:strRef>
              <c:f>Sheet2!$X$30</c:f>
              <c:strCache>
                <c:ptCount val="1"/>
                <c:pt idx="0">
                  <c:v>QX-like III 단독감염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Sheet2!$Y$28:$AC$28</c:f>
              <c:strCache>
                <c:ptCount val="5"/>
                <c:pt idx="0">
                  <c:v>1주령</c:v>
                </c:pt>
                <c:pt idx="1">
                  <c:v>2주령</c:v>
                </c:pt>
                <c:pt idx="2">
                  <c:v>3주령</c:v>
                </c:pt>
                <c:pt idx="3">
                  <c:v>4주령</c:v>
                </c:pt>
                <c:pt idx="4">
                  <c:v>5주령</c:v>
                </c:pt>
              </c:strCache>
            </c:strRef>
          </c:cat>
          <c:val>
            <c:numRef>
              <c:f>Sheet2!$Y$30:$AC$30</c:f>
              <c:numCache>
                <c:formatCode>0.00</c:formatCode>
                <c:ptCount val="5"/>
                <c:pt idx="0">
                  <c:v>1.94</c:v>
                </c:pt>
                <c:pt idx="1">
                  <c:v>0.82000000000000006</c:v>
                </c:pt>
                <c:pt idx="2">
                  <c:v>0.92500000000000004</c:v>
                </c:pt>
                <c:pt idx="3">
                  <c:v>1.405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D2-4FDF-B1DD-100887207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6795312"/>
        <c:axId val="1146797232"/>
      </c:lineChart>
      <c:catAx>
        <c:axId val="114679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146797232"/>
        <c:crosses val="autoZero"/>
        <c:auto val="1"/>
        <c:lblAlgn val="ctr"/>
        <c:lblOffset val="100"/>
        <c:noMultiLvlLbl val="0"/>
      </c:catAx>
      <c:valAx>
        <c:axId val="11467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14679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/>
              <a:t>감염 여부에 따른 총 도폐사율</a:t>
            </a:r>
            <a:r>
              <a:rPr lang="en-US"/>
              <a:t>(%)</a:t>
            </a:r>
            <a:r>
              <a:rPr lang="ko-KR"/>
              <a:t> 추적 결과</a:t>
            </a:r>
          </a:p>
        </c:rich>
      </c:tx>
      <c:layout>
        <c:manualLayout>
          <c:xMode val="edge"/>
          <c:yMode val="edge"/>
          <c:x val="0.10314395456864577"/>
          <c:y val="1.34905746559903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23732274440908066"/>
          <c:y val="0.14009988336495299"/>
          <c:w val="0.6121411796621371"/>
          <c:h val="0.65821947784040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Sheet2!$X$29</c:f>
              <c:strCache>
                <c:ptCount val="1"/>
                <c:pt idx="0">
                  <c:v>H9N2&amp;QX-like III 복합감염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/>
                      <a:t>11.5%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B07-4CBA-AB75-4286E9F790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Sheet2!$AD$28</c:f>
              <c:strCache>
                <c:ptCount val="1"/>
                <c:pt idx="0">
                  <c:v>총 도폐사율</c:v>
                </c:pt>
              </c:strCache>
            </c:strRef>
          </c:cat>
          <c:val>
            <c:numRef>
              <c:f>Sheet2!$AD$29</c:f>
              <c:numCache>
                <c:formatCode>0.00</c:formatCode>
                <c:ptCount val="1"/>
                <c:pt idx="0">
                  <c:v>11.524285714285714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6C-42A3-AE02-D4D637E1CC99}"/>
            </c:ext>
          </c:extLst>
        </c:ser>
        <c:ser>
          <c:idx val="1"/>
          <c:order val="1"/>
          <c:tx>
            <c:strRef>
              <c:f>Sheet2!$X$30</c:f>
              <c:strCache>
                <c:ptCount val="1"/>
                <c:pt idx="0">
                  <c:v>QX-like III 단독감염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/>
                      <a:t>5.5%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B07-4CBA-AB75-4286E9F790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Sheet2!$AD$28</c:f>
              <c:strCache>
                <c:ptCount val="1"/>
                <c:pt idx="0">
                  <c:v>총 도폐사율</c:v>
                </c:pt>
              </c:strCache>
            </c:strRef>
          </c:cat>
          <c:val>
            <c:numRef>
              <c:f>Sheet2!$AD$30</c:f>
              <c:numCache>
                <c:formatCode>0.00</c:formatCode>
                <c:ptCount val="1"/>
                <c:pt idx="0">
                  <c:v>5.5049999999999999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6C-42A3-AE02-D4D637E1C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6631616"/>
        <c:axId val="1216632096"/>
      </c:barChart>
      <c:catAx>
        <c:axId val="121663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216632096"/>
        <c:crosses val="autoZero"/>
        <c:auto val="1"/>
        <c:lblAlgn val="ctr"/>
        <c:lblOffset val="100"/>
        <c:noMultiLvlLbl val="0"/>
      </c:catAx>
      <c:valAx>
        <c:axId val="121663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21663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 sz="1200" dirty="0"/>
              <a:t>월별 </a:t>
            </a:r>
            <a:r>
              <a:rPr lang="ko-KR" sz="1200" dirty="0" err="1"/>
              <a:t>저병원성</a:t>
            </a:r>
            <a:r>
              <a:rPr lang="ko-KR" sz="1200" dirty="0"/>
              <a:t> 조류인플루엔자 발생 건수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2020년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Sheet1!$C$1:$N$1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Sheet1!$C$2:$N$2</c:f>
              <c:numCache>
                <c:formatCode>General</c:formatCode>
                <c:ptCount val="12"/>
                <c:pt idx="5" formatCode="0_);[Red]\(0\)">
                  <c:v>3</c:v>
                </c:pt>
                <c:pt idx="6" formatCode="0_);[Red]\(0\)">
                  <c:v>17</c:v>
                </c:pt>
                <c:pt idx="7" formatCode="0_);[Red]\(0\)">
                  <c:v>3</c:v>
                </c:pt>
                <c:pt idx="8" formatCode="0_);[Red]\(0\)">
                  <c:v>27</c:v>
                </c:pt>
                <c:pt idx="9" formatCode="0_);[Red]\(0\)">
                  <c:v>19</c:v>
                </c:pt>
                <c:pt idx="10" formatCode="0_);[Red]\(0\)">
                  <c:v>26</c:v>
                </c:pt>
                <c:pt idx="11" formatCode="0_);[Red]\(0\)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D1-47B1-84A9-CB90FF394928}"/>
            </c:ext>
          </c:extLst>
        </c:ser>
        <c:ser>
          <c:idx val="1"/>
          <c:order val="1"/>
          <c:tx>
            <c:strRef>
              <c:f>Sheet1!$B$3</c:f>
              <c:strCache>
                <c:ptCount val="1"/>
                <c:pt idx="0">
                  <c:v>2021년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Sheet1!$C$1:$N$1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Sheet1!$C$3:$N$3</c:f>
              <c:numCache>
                <c:formatCode>0_);[Red]\(0\)</c:formatCode>
                <c:ptCount val="12"/>
                <c:pt idx="0">
                  <c:v>21</c:v>
                </c:pt>
                <c:pt idx="1">
                  <c:v>43</c:v>
                </c:pt>
                <c:pt idx="2">
                  <c:v>67</c:v>
                </c:pt>
                <c:pt idx="3">
                  <c:v>34</c:v>
                </c:pt>
                <c:pt idx="4">
                  <c:v>23</c:v>
                </c:pt>
                <c:pt idx="5">
                  <c:v>5</c:v>
                </c:pt>
                <c:pt idx="6">
                  <c:v>7</c:v>
                </c:pt>
                <c:pt idx="7">
                  <c:v>2</c:v>
                </c:pt>
                <c:pt idx="8">
                  <c:v>1</c:v>
                </c:pt>
                <c:pt idx="9">
                  <c:v>12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D1-47B1-84A9-CB90FF394928}"/>
            </c:ext>
          </c:extLst>
        </c:ser>
        <c:ser>
          <c:idx val="2"/>
          <c:order val="2"/>
          <c:tx>
            <c:strRef>
              <c:f>Sheet1!$B$4</c:f>
              <c:strCache>
                <c:ptCount val="1"/>
                <c:pt idx="0">
                  <c:v>2022년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Sheet1!$C$1:$N$1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Sheet1!$C$4:$N$4</c:f>
              <c:numCache>
                <c:formatCode>0_);[Red]\(0\)</c:formatCode>
                <c:ptCount val="12"/>
                <c:pt idx="0">
                  <c:v>29</c:v>
                </c:pt>
                <c:pt idx="1">
                  <c:v>57</c:v>
                </c:pt>
                <c:pt idx="2">
                  <c:v>51</c:v>
                </c:pt>
                <c:pt idx="3">
                  <c:v>39</c:v>
                </c:pt>
                <c:pt idx="4">
                  <c:v>9</c:v>
                </c:pt>
                <c:pt idx="5">
                  <c:v>12</c:v>
                </c:pt>
                <c:pt idx="6">
                  <c:v>4</c:v>
                </c:pt>
                <c:pt idx="8">
                  <c:v>2</c:v>
                </c:pt>
                <c:pt idx="9">
                  <c:v>6</c:v>
                </c:pt>
                <c:pt idx="10">
                  <c:v>3</c:v>
                </c:pt>
                <c:pt idx="1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D1-47B1-84A9-CB90FF394928}"/>
            </c:ext>
          </c:extLst>
        </c:ser>
        <c:ser>
          <c:idx val="3"/>
          <c:order val="3"/>
          <c:tx>
            <c:strRef>
              <c:f>Sheet1!$B$5</c:f>
              <c:strCache>
                <c:ptCount val="1"/>
                <c:pt idx="0">
                  <c:v>2023년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Sheet1!$C$1:$N$1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Sheet1!$C$5:$N$5</c:f>
              <c:numCache>
                <c:formatCode>0_);[Red]\(0\)</c:formatCode>
                <c:ptCount val="12"/>
                <c:pt idx="0">
                  <c:v>17</c:v>
                </c:pt>
                <c:pt idx="1">
                  <c:v>10</c:v>
                </c:pt>
                <c:pt idx="2">
                  <c:v>47</c:v>
                </c:pt>
                <c:pt idx="3">
                  <c:v>19</c:v>
                </c:pt>
                <c:pt idx="4">
                  <c:v>23</c:v>
                </c:pt>
                <c:pt idx="5">
                  <c:v>19</c:v>
                </c:pt>
                <c:pt idx="8">
                  <c:v>3</c:v>
                </c:pt>
                <c:pt idx="9">
                  <c:v>15</c:v>
                </c:pt>
                <c:pt idx="10">
                  <c:v>1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D1-47B1-84A9-CB90FF394928}"/>
            </c:ext>
          </c:extLst>
        </c:ser>
        <c:ser>
          <c:idx val="4"/>
          <c:order val="4"/>
          <c:tx>
            <c:strRef>
              <c:f>Sheet1!$B$6</c:f>
              <c:strCache>
                <c:ptCount val="1"/>
                <c:pt idx="0">
                  <c:v>2024년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Sheet1!$C$1:$N$1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Sheet1!$C$6:$N$6</c:f>
              <c:numCache>
                <c:formatCode>0_);[Red]\(0\)</c:formatCode>
                <c:ptCount val="12"/>
                <c:pt idx="0">
                  <c:v>20</c:v>
                </c:pt>
                <c:pt idx="1">
                  <c:v>39</c:v>
                </c:pt>
                <c:pt idx="2">
                  <c:v>36</c:v>
                </c:pt>
                <c:pt idx="3">
                  <c:v>33</c:v>
                </c:pt>
                <c:pt idx="4">
                  <c:v>21</c:v>
                </c:pt>
                <c:pt idx="5">
                  <c:v>11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D1-47B1-84A9-CB90FF394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179583"/>
        <c:axId val="138170463"/>
      </c:lineChart>
      <c:catAx>
        <c:axId val="13817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38170463"/>
        <c:crosses val="autoZero"/>
        <c:auto val="1"/>
        <c:lblAlgn val="ctr"/>
        <c:lblOffset val="100"/>
        <c:noMultiLvlLbl val="0"/>
      </c:catAx>
      <c:valAx>
        <c:axId val="138170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38179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en-US" altLang="ko-KR" dirty="0"/>
              <a:t>AIV</a:t>
            </a:r>
            <a:r>
              <a:rPr lang="en-US" altLang="ko-KR" baseline="0" dirty="0"/>
              <a:t>+IBV </a:t>
            </a:r>
            <a:r>
              <a:rPr lang="ko-KR" altLang="en-US" baseline="0" dirty="0"/>
              <a:t>복합 감염 </a:t>
            </a:r>
            <a:r>
              <a:rPr lang="ko-KR" dirty="0"/>
              <a:t>농가</a:t>
            </a:r>
            <a:r>
              <a:rPr lang="ko-KR" altLang="en-US" dirty="0"/>
              <a:t>들의</a:t>
            </a:r>
            <a:r>
              <a:rPr lang="ko-KR" dirty="0"/>
              <a:t> </a:t>
            </a:r>
            <a:r>
              <a:rPr lang="ko-KR" dirty="0" err="1"/>
              <a:t>주령별</a:t>
            </a:r>
            <a:r>
              <a:rPr lang="ko-KR" dirty="0"/>
              <a:t> 평균 </a:t>
            </a:r>
            <a:r>
              <a:rPr lang="ko-KR" dirty="0" err="1"/>
              <a:t>도폐율</a:t>
            </a:r>
            <a:r>
              <a:rPr lang="en-US" altLang="ko-KR" dirty="0"/>
              <a:t>(%)</a:t>
            </a:r>
            <a:r>
              <a:rPr lang="ko-KR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Sheet2!$L$31</c:f>
              <c:strCache>
                <c:ptCount val="1"/>
                <c:pt idx="0">
                  <c:v>삼계(2곳)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Sheet2!$M$30:$Q$30</c:f>
              <c:strCache>
                <c:ptCount val="5"/>
                <c:pt idx="0">
                  <c:v>1주령</c:v>
                </c:pt>
                <c:pt idx="1">
                  <c:v>2주령</c:v>
                </c:pt>
                <c:pt idx="2">
                  <c:v>3주령</c:v>
                </c:pt>
                <c:pt idx="3">
                  <c:v>4주령</c:v>
                </c:pt>
                <c:pt idx="4">
                  <c:v>5주령</c:v>
                </c:pt>
              </c:strCache>
            </c:strRef>
          </c:cat>
          <c:val>
            <c:numRef>
              <c:f>Sheet2!$M$31:$Q$31</c:f>
              <c:numCache>
                <c:formatCode>0.00</c:formatCode>
                <c:ptCount val="5"/>
                <c:pt idx="0">
                  <c:v>1.06</c:v>
                </c:pt>
                <c:pt idx="1">
                  <c:v>1.585</c:v>
                </c:pt>
                <c:pt idx="2">
                  <c:v>0.47</c:v>
                </c:pt>
                <c:pt idx="3">
                  <c:v>0.38</c:v>
                </c:pt>
                <c:pt idx="4">
                  <c:v>4.04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BF-4980-8461-2CF7BFD2573E}"/>
            </c:ext>
          </c:extLst>
        </c:ser>
        <c:ser>
          <c:idx val="1"/>
          <c:order val="1"/>
          <c:tx>
            <c:strRef>
              <c:f>Sheet2!$L$32</c:f>
              <c:strCache>
                <c:ptCount val="1"/>
                <c:pt idx="0">
                  <c:v>육계(14곳)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Sheet2!$M$30:$Q$30</c:f>
              <c:strCache>
                <c:ptCount val="5"/>
                <c:pt idx="0">
                  <c:v>1주령</c:v>
                </c:pt>
                <c:pt idx="1">
                  <c:v>2주령</c:v>
                </c:pt>
                <c:pt idx="2">
                  <c:v>3주령</c:v>
                </c:pt>
                <c:pt idx="3">
                  <c:v>4주령</c:v>
                </c:pt>
                <c:pt idx="4">
                  <c:v>5주령</c:v>
                </c:pt>
              </c:strCache>
            </c:strRef>
          </c:cat>
          <c:val>
            <c:numRef>
              <c:f>Sheet2!$M$32:$Q$32</c:f>
              <c:numCache>
                <c:formatCode>0.00</c:formatCode>
                <c:ptCount val="5"/>
                <c:pt idx="0">
                  <c:v>2.5835714285714282</c:v>
                </c:pt>
                <c:pt idx="1">
                  <c:v>1.0235714285714286</c:v>
                </c:pt>
                <c:pt idx="2">
                  <c:v>0.73571428571428588</c:v>
                </c:pt>
                <c:pt idx="3">
                  <c:v>2.6878571428571432</c:v>
                </c:pt>
                <c:pt idx="4">
                  <c:v>3.9823076923076925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BF-4980-8461-2CF7BFD25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912624"/>
        <c:axId val="368920784"/>
      </c:lineChart>
      <c:catAx>
        <c:axId val="36891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368920784"/>
        <c:crosses val="autoZero"/>
        <c:auto val="1"/>
        <c:lblAlgn val="ctr"/>
        <c:lblOffset val="100"/>
        <c:noMultiLvlLbl val="0"/>
      </c:catAx>
      <c:valAx>
        <c:axId val="36892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36891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HI titer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445D3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D55C-43C0-A6B0-D7E18CB625B4}"/>
              </c:ext>
            </c:extLst>
          </c:dPt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5C-43C0-A6B0-D7E18CB625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Noto Sans KR Light" panose="020B0300000000000000" pitchFamily="34" charset="-127"/>
                    <a:ea typeface="Noto Sans KR Light" panose="020B03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Sheet1!$C$3:$C$7</c:f>
              <c:strCache>
                <c:ptCount val="5"/>
                <c:pt idx="0">
                  <c:v>Ma5</c:v>
                </c:pt>
                <c:pt idx="1">
                  <c:v>1세대 QX 백신</c:v>
                </c:pt>
                <c:pt idx="2">
                  <c:v>2세대 QX 백신 A</c:v>
                </c:pt>
                <c:pt idx="3">
                  <c:v>2세대 QX 백신 B</c:v>
                </c:pt>
                <c:pt idx="4">
                  <c:v>3세대 QX 백신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  <c:pt idx="0">
                  <c:v>0.6</c:v>
                </c:pt>
                <c:pt idx="1">
                  <c:v>0.4</c:v>
                </c:pt>
                <c:pt idx="2">
                  <c:v>0.7</c:v>
                </c:pt>
                <c:pt idx="3">
                  <c:v>0.8</c:v>
                </c:pt>
                <c:pt idx="4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C-43C0-A6B0-D7E18CB62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9343887"/>
        <c:axId val="1499348687"/>
      </c:barChart>
      <c:catAx>
        <c:axId val="149934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+mn-cs"/>
              </a:defRPr>
            </a:pPr>
            <a:endParaRPr lang="ko-KR"/>
          </a:p>
        </c:txPr>
        <c:crossAx val="1499348687"/>
        <c:crosses val="autoZero"/>
        <c:auto val="1"/>
        <c:lblAlgn val="ctr"/>
        <c:lblOffset val="100"/>
        <c:noMultiLvlLbl val="0"/>
      </c:catAx>
      <c:valAx>
        <c:axId val="1499348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+mn-cs"/>
              </a:defRPr>
            </a:pPr>
            <a:endParaRPr lang="ko-KR"/>
          </a:p>
        </c:txPr>
        <c:crossAx val="149934388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Noto Sans KR Light" panose="020B0300000000000000" pitchFamily="34" charset="-127"/>
          <a:ea typeface="Noto Sans KR Light" panose="020B0300000000000000" pitchFamily="34" charset="-127"/>
        </a:defRPr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 ND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Sheet1!$B$5:$B$13</c:f>
              <c:strCache>
                <c:ptCount val="9"/>
                <c:pt idx="0">
                  <c:v>전북</c:v>
                </c:pt>
                <c:pt idx="1">
                  <c:v>경기</c:v>
                </c:pt>
                <c:pt idx="2">
                  <c:v>충남</c:v>
                </c:pt>
                <c:pt idx="3">
                  <c:v>경북</c:v>
                </c:pt>
                <c:pt idx="4">
                  <c:v>전남</c:v>
                </c:pt>
                <c:pt idx="5">
                  <c:v>충북</c:v>
                </c:pt>
                <c:pt idx="6">
                  <c:v>경남</c:v>
                </c:pt>
                <c:pt idx="7">
                  <c:v>강원</c:v>
                </c:pt>
                <c:pt idx="8">
                  <c:v>제주</c:v>
                </c:pt>
              </c:strCache>
            </c:strRef>
          </c:cat>
          <c:val>
            <c:numRef>
              <c:f>Sheet1!$C$5:$C$13</c:f>
              <c:numCache>
                <c:formatCode>_(* #,##0_);_(* \(#,##0\);_(* "-"_);_(@_)</c:formatCode>
                <c:ptCount val="9"/>
                <c:pt idx="0">
                  <c:v>1001325100</c:v>
                </c:pt>
                <c:pt idx="1">
                  <c:v>1381556400</c:v>
                </c:pt>
                <c:pt idx="2">
                  <c:v>1337316300</c:v>
                </c:pt>
                <c:pt idx="3">
                  <c:v>743192740</c:v>
                </c:pt>
                <c:pt idx="4">
                  <c:v>806281500</c:v>
                </c:pt>
                <c:pt idx="5">
                  <c:v>492248800</c:v>
                </c:pt>
                <c:pt idx="6">
                  <c:v>203744800</c:v>
                </c:pt>
                <c:pt idx="7">
                  <c:v>121758900</c:v>
                </c:pt>
                <c:pt idx="8">
                  <c:v>68824140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6-4864-B4BB-F0AEEF402380}"/>
            </c:ext>
          </c:extLst>
        </c:ser>
        <c:ser>
          <c:idx val="1"/>
          <c:order val="1"/>
          <c:tx>
            <c:strRef>
              <c:f>Sheet1!$D$4</c:f>
              <c:strCache>
                <c:ptCount val="1"/>
                <c:pt idx="0">
                  <c:v> NIB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Sheet1!$B$5:$B$13</c:f>
              <c:strCache>
                <c:ptCount val="9"/>
                <c:pt idx="0">
                  <c:v>전북</c:v>
                </c:pt>
                <c:pt idx="1">
                  <c:v>경기</c:v>
                </c:pt>
                <c:pt idx="2">
                  <c:v>충남</c:v>
                </c:pt>
                <c:pt idx="3">
                  <c:v>경북</c:v>
                </c:pt>
                <c:pt idx="4">
                  <c:v>전남</c:v>
                </c:pt>
                <c:pt idx="5">
                  <c:v>충북</c:v>
                </c:pt>
                <c:pt idx="6">
                  <c:v>경남</c:v>
                </c:pt>
                <c:pt idx="7">
                  <c:v>강원</c:v>
                </c:pt>
                <c:pt idx="8">
                  <c:v>제주</c:v>
                </c:pt>
              </c:strCache>
            </c:strRef>
          </c:cat>
          <c:val>
            <c:numRef>
              <c:f>Sheet1!$D$5:$D$13</c:f>
              <c:numCache>
                <c:formatCode>_(* #,##0_);_(* \(#,##0\);_(* "-"_);_(@_)</c:formatCode>
                <c:ptCount val="9"/>
                <c:pt idx="0">
                  <c:v>2242792200</c:v>
                </c:pt>
                <c:pt idx="1">
                  <c:v>432436200</c:v>
                </c:pt>
                <c:pt idx="2">
                  <c:v>197682200</c:v>
                </c:pt>
                <c:pt idx="3">
                  <c:v>345998700</c:v>
                </c:pt>
                <c:pt idx="4">
                  <c:v>168432000</c:v>
                </c:pt>
                <c:pt idx="5">
                  <c:v>212601800</c:v>
                </c:pt>
                <c:pt idx="6">
                  <c:v>66853700</c:v>
                </c:pt>
                <c:pt idx="7">
                  <c:v>2596000</c:v>
                </c:pt>
                <c:pt idx="8">
                  <c:v>20411600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A6-4864-B4BB-F0AEEF402380}"/>
            </c:ext>
          </c:extLst>
        </c:ser>
        <c:ser>
          <c:idx val="2"/>
          <c:order val="2"/>
          <c:tx>
            <c:strRef>
              <c:f>Sheet1!$E$4</c:f>
              <c:strCache>
                <c:ptCount val="1"/>
                <c:pt idx="0">
                  <c:v> 합계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Sheet1!$B$5:$B$13</c:f>
              <c:strCache>
                <c:ptCount val="9"/>
                <c:pt idx="0">
                  <c:v>전북</c:v>
                </c:pt>
                <c:pt idx="1">
                  <c:v>경기</c:v>
                </c:pt>
                <c:pt idx="2">
                  <c:v>충남</c:v>
                </c:pt>
                <c:pt idx="3">
                  <c:v>경북</c:v>
                </c:pt>
                <c:pt idx="4">
                  <c:v>전남</c:v>
                </c:pt>
                <c:pt idx="5">
                  <c:v>충북</c:v>
                </c:pt>
                <c:pt idx="6">
                  <c:v>경남</c:v>
                </c:pt>
                <c:pt idx="7">
                  <c:v>강원</c:v>
                </c:pt>
                <c:pt idx="8">
                  <c:v>제주</c:v>
                </c:pt>
              </c:strCache>
            </c:strRef>
          </c:cat>
          <c:val>
            <c:numRef>
              <c:f>Sheet1!$E$5:$E$13</c:f>
              <c:numCache>
                <c:formatCode>_(* #,##0_);_(* \(#,##0\);_(* "-"_);_(@_)</c:formatCode>
                <c:ptCount val="9"/>
                <c:pt idx="0">
                  <c:v>3244117300</c:v>
                </c:pt>
                <c:pt idx="1">
                  <c:v>1813992600</c:v>
                </c:pt>
                <c:pt idx="2">
                  <c:v>1534998500</c:v>
                </c:pt>
                <c:pt idx="3">
                  <c:v>1089191440</c:v>
                </c:pt>
                <c:pt idx="4">
                  <c:v>974713500</c:v>
                </c:pt>
                <c:pt idx="5">
                  <c:v>704850600</c:v>
                </c:pt>
                <c:pt idx="6">
                  <c:v>270598500</c:v>
                </c:pt>
                <c:pt idx="7">
                  <c:v>124354900</c:v>
                </c:pt>
                <c:pt idx="8">
                  <c:v>89235740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A6-4864-B4BB-F0AEEF402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1768911"/>
        <c:axId val="391305999"/>
      </c:barChart>
      <c:catAx>
        <c:axId val="561768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391305999"/>
        <c:crosses val="autoZero"/>
        <c:auto val="1"/>
        <c:lblAlgn val="ctr"/>
        <c:lblOffset val="100"/>
        <c:noMultiLvlLbl val="0"/>
      </c:catAx>
      <c:valAx>
        <c:axId val="391305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561768911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en-US"/>
              <a:t>3</a:t>
            </a:r>
            <a:r>
              <a:rPr lang="ko-KR"/>
              <a:t>세대 </a:t>
            </a:r>
            <a:r>
              <a:rPr lang="en-US"/>
              <a:t>QX-IBV HI test </a:t>
            </a:r>
            <a:r>
              <a:rPr lang="ko-KR"/>
              <a:t>검사 결과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Sheet1!$G$3:$H$3</c:f>
              <c:strCache>
                <c:ptCount val="2"/>
                <c:pt idx="0">
                  <c:v>IB 감염 의심 계군</c:v>
                </c:pt>
                <c:pt idx="1">
                  <c:v>정상 계군</c:v>
                </c:pt>
              </c:strCache>
            </c:strRef>
          </c:cat>
          <c:val>
            <c:numRef>
              <c:f>Sheet1!$G$4:$H$4</c:f>
              <c:numCache>
                <c:formatCode>General</c:formatCode>
                <c:ptCount val="2"/>
                <c:pt idx="0">
                  <c:v>9.17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C0-450C-B6B5-32946C64ECDE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Sheet1!$G$3:$H$3</c:f>
              <c:strCache>
                <c:ptCount val="2"/>
                <c:pt idx="0">
                  <c:v>IB 감염 의심 계군</c:v>
                </c:pt>
                <c:pt idx="1">
                  <c:v>정상 계군</c:v>
                </c:pt>
              </c:strCache>
            </c:strRef>
          </c:cat>
          <c:val>
            <c:numRef>
              <c:f>Sheet1!$G$5:$H$5</c:f>
              <c:numCache>
                <c:formatCode>General</c:formatCode>
                <c:ptCount val="2"/>
                <c:pt idx="0">
                  <c:v>10.33</c:v>
                </c:pt>
                <c:pt idx="1">
                  <c:v>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C0-450C-B6B5-32946C64ECDE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Sheet1!$G$3:$H$3</c:f>
              <c:strCache>
                <c:ptCount val="2"/>
                <c:pt idx="0">
                  <c:v>IB 감염 의심 계군</c:v>
                </c:pt>
                <c:pt idx="1">
                  <c:v>정상 계군</c:v>
                </c:pt>
              </c:strCache>
            </c:strRef>
          </c:cat>
          <c:val>
            <c:numRef>
              <c:f>Sheet1!$G$6:$H$6</c:f>
              <c:numCache>
                <c:formatCode>General</c:formatCode>
                <c:ptCount val="2"/>
                <c:pt idx="0">
                  <c:v>9.92</c:v>
                </c:pt>
                <c:pt idx="1">
                  <c:v>5.17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C0-450C-B6B5-32946C64ECDE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Sheet1!$G$3:$H$3</c:f>
              <c:strCache>
                <c:ptCount val="2"/>
                <c:pt idx="0">
                  <c:v>IB 감염 의심 계군</c:v>
                </c:pt>
                <c:pt idx="1">
                  <c:v>정상 계군</c:v>
                </c:pt>
              </c:strCache>
            </c:strRef>
          </c:cat>
          <c:val>
            <c:numRef>
              <c:f>Sheet1!$G$7:$H$7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D0C0-450C-B6B5-32946C64E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3276623"/>
        <c:axId val="1303267503"/>
      </c:barChart>
      <c:catAx>
        <c:axId val="130327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303267503"/>
        <c:crosses val="autoZero"/>
        <c:auto val="1"/>
        <c:lblAlgn val="ctr"/>
        <c:lblOffset val="100"/>
        <c:noMultiLvlLbl val="0"/>
      </c:catAx>
      <c:valAx>
        <c:axId val="1303267503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30327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ko-KR"/>
              <a:t>백신 접종 전 후 </a:t>
            </a:r>
            <a:r>
              <a:rPr lang="en-US"/>
              <a:t>QX-IBV HI test </a:t>
            </a:r>
            <a:r>
              <a:rPr lang="ko-KR"/>
              <a:t>결과</a:t>
            </a:r>
          </a:p>
        </c:rich>
      </c:tx>
      <c:layout>
        <c:manualLayout>
          <c:xMode val="edge"/>
          <c:yMode val="edge"/>
          <c:x val="0.23696522309711285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Sheet1!$A$2:$H$2</c:f>
              <c:strCache>
                <c:ptCount val="8"/>
                <c:pt idx="0">
                  <c:v>1주령</c:v>
                </c:pt>
                <c:pt idx="1">
                  <c:v>2주령</c:v>
                </c:pt>
                <c:pt idx="2">
                  <c:v>3주령</c:v>
                </c:pt>
                <c:pt idx="3">
                  <c:v>4주령</c:v>
                </c:pt>
                <c:pt idx="4">
                  <c:v>5주령</c:v>
                </c:pt>
                <c:pt idx="5">
                  <c:v>6주령</c:v>
                </c:pt>
                <c:pt idx="6">
                  <c:v>7주령</c:v>
                </c:pt>
                <c:pt idx="7">
                  <c:v>8주령</c:v>
                </c:pt>
              </c:strCache>
            </c:strRef>
          </c:cat>
          <c:val>
            <c:numRef>
              <c:f>Sheet1!$A$3:$H$3</c:f>
              <c:numCache>
                <c:formatCode>General</c:formatCode>
                <c:ptCount val="8"/>
                <c:pt idx="0">
                  <c:v>3.5</c:v>
                </c:pt>
                <c:pt idx="1">
                  <c:v>2.9</c:v>
                </c:pt>
                <c:pt idx="2">
                  <c:v>1.1000000000000001</c:v>
                </c:pt>
                <c:pt idx="3">
                  <c:v>3.9</c:v>
                </c:pt>
                <c:pt idx="4">
                  <c:v>4.5</c:v>
                </c:pt>
                <c:pt idx="5">
                  <c:v>6.2</c:v>
                </c:pt>
                <c:pt idx="6">
                  <c:v>6.7</c:v>
                </c:pt>
                <c:pt idx="7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51-416F-B034-D4D6D8FE1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238880"/>
        <c:axId val="631241280"/>
      </c:lineChart>
      <c:catAx>
        <c:axId val="63123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631241280"/>
        <c:crosses val="autoZero"/>
        <c:auto val="1"/>
        <c:lblAlgn val="ctr"/>
        <c:lblOffset val="100"/>
        <c:noMultiLvlLbl val="0"/>
      </c:catAx>
      <c:valAx>
        <c:axId val="6312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r>
                  <a:rPr lang="en-US"/>
                  <a:t>HI titer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631238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710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82-43D7-9DA6-50965D7D52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Sheet1!$D$5:$H$5</c:f>
              <c:strCache>
                <c:ptCount val="5"/>
                <c:pt idx="0">
                  <c:v>1주령</c:v>
                </c:pt>
                <c:pt idx="1">
                  <c:v>2주령</c:v>
                </c:pt>
                <c:pt idx="4">
                  <c:v>5주령</c:v>
                </c:pt>
              </c:strCache>
            </c:strRef>
          </c:cat>
          <c:val>
            <c:numRef>
              <c:f>Sheet1!$D$6:$H$6</c:f>
              <c:numCache>
                <c:formatCode>General</c:formatCode>
                <c:ptCount val="5"/>
                <c:pt idx="0">
                  <c:v>2.8</c:v>
                </c:pt>
                <c:pt idx="1">
                  <c:v>1.3</c:v>
                </c:pt>
                <c:pt idx="4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2-43D7-9DA6-50965D7D5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7544175"/>
        <c:axId val="1257541295"/>
      </c:barChart>
      <c:catAx>
        <c:axId val="1257544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257541295"/>
        <c:crosses val="autoZero"/>
        <c:auto val="1"/>
        <c:lblAlgn val="ctr"/>
        <c:lblOffset val="100"/>
        <c:noMultiLvlLbl val="0"/>
      </c:catAx>
      <c:valAx>
        <c:axId val="125754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1257544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3710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1.5038790012901386E-2"/>
                  <c:y val="-3.6666666666666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9D-4BC6-81CC-9642D5BE23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Sheet1!$A$2:$H$2</c:f>
              <c:strCache>
                <c:ptCount val="8"/>
                <c:pt idx="0">
                  <c:v>1주령</c:v>
                </c:pt>
                <c:pt idx="1">
                  <c:v>2주령</c:v>
                </c:pt>
                <c:pt idx="2">
                  <c:v>3주령</c:v>
                </c:pt>
                <c:pt idx="3">
                  <c:v>4주령</c:v>
                </c:pt>
                <c:pt idx="4">
                  <c:v>5주령</c:v>
                </c:pt>
                <c:pt idx="5">
                  <c:v>6주령</c:v>
                </c:pt>
                <c:pt idx="6">
                  <c:v>7주령</c:v>
                </c:pt>
                <c:pt idx="7">
                  <c:v>8주령</c:v>
                </c:pt>
              </c:strCache>
            </c:strRef>
          </c:cat>
          <c:val>
            <c:numRef>
              <c:f>Sheet1!$A$3:$H$3</c:f>
              <c:numCache>
                <c:formatCode>General</c:formatCode>
                <c:ptCount val="8"/>
                <c:pt idx="0">
                  <c:v>3.5</c:v>
                </c:pt>
                <c:pt idx="1">
                  <c:v>2.9</c:v>
                </c:pt>
                <c:pt idx="2">
                  <c:v>1.1000000000000001</c:v>
                </c:pt>
                <c:pt idx="3">
                  <c:v>3.9</c:v>
                </c:pt>
                <c:pt idx="4">
                  <c:v>4.5</c:v>
                </c:pt>
                <c:pt idx="5">
                  <c:v>5.2</c:v>
                </c:pt>
                <c:pt idx="6">
                  <c:v>5.4</c:v>
                </c:pt>
                <c:pt idx="7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9D-4BC6-81CC-9642D5BE2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238880"/>
        <c:axId val="631241280"/>
      </c:lineChart>
      <c:catAx>
        <c:axId val="63123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631241280"/>
        <c:crosses val="autoZero"/>
        <c:auto val="1"/>
        <c:lblAlgn val="ctr"/>
        <c:lblOffset val="100"/>
        <c:noMultiLvlLbl val="0"/>
      </c:catAx>
      <c:valAx>
        <c:axId val="6312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  <a:cs typeface="+mn-cs"/>
                  </a:defRPr>
                </a:pPr>
                <a:r>
                  <a:rPr lang="en-US" dirty="0"/>
                  <a:t>HI titer</a:t>
                </a:r>
                <a:endParaRPr lang="ko-K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endParaRPr lang="ko-KR"/>
          </a:p>
        </c:txPr>
        <c:crossAx val="631238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Noto Sans KR Medium" panose="020B0600000000000000" pitchFamily="34" charset="-127"/>
          <a:ea typeface="Noto Sans KR Medium" panose="020B0600000000000000" pitchFamily="34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0.08198</cdr:x>
      <cdr:y>0.62302</cdr:y>
    </cdr:from>
    <cdr:to>
      <cdr:x>0.98161</cdr:x>
      <cdr:y>0.62302</cdr:y>
    </cdr:to>
    <cdr:cxnSp macro="">
      <cdr:nvCxnSpPr>
        <cdr:cNvPr id="3" name="직선 연결선 2">
          <a:extLst xmlns:a="http://schemas.openxmlformats.org/drawingml/2006/main">
            <a:ext uri="{FF2B5EF4-FFF2-40B4-BE49-F238E27FC236}">
              <a16:creationId xmlns:a16="http://schemas.microsoft.com/office/drawing/2014/main" id="{0E08DB2A-FF52-909B-D720-C37347AE36BC}"/>
            </a:ext>
          </a:extLst>
        </cdr:cNvPr>
        <cdr:cNvCxnSpPr/>
      </cdr:nvCxnSpPr>
      <cdr:spPr>
        <a:xfrm xmlns:a="http://schemas.openxmlformats.org/drawingml/2006/main">
          <a:off x="623668" y="1993921"/>
          <a:ext cx="6843931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125" cy="341313"/>
          </a:xfrm>
          <a:prstGeom prst="rect">
            <a:avLst/>
          </a:prstGeom>
        </p:spPr>
        <p:txBody>
          <a:bodyPr vert="horz" lIns="91431" tIns="45715" rIns="91431" bIns="45715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6" y="1"/>
            <a:ext cx="4302125" cy="341313"/>
          </a:xfrm>
          <a:prstGeom prst="rect">
            <a:avLst/>
          </a:prstGeom>
        </p:spPr>
        <p:txBody>
          <a:bodyPr vert="horz" lIns="91431" tIns="45715" rIns="91431" bIns="45715"/>
          <a:lstStyle>
            <a:lvl1pPr algn="r">
              <a:defRPr sz="1200"/>
            </a:lvl1pPr>
          </a:lstStyle>
          <a:p>
            <a:pPr lvl="0">
              <a:defRPr/>
            </a:pPr>
            <a:fld id="{999E094E-DF80-42E6-8BA5-6CCA944917AF}" type="datetime1">
              <a:rPr lang="ko-KR" altLang="en-US"/>
              <a:pPr lvl="0">
                <a:defRPr/>
              </a:pPr>
              <a:t>2025-06-05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341688" y="849313"/>
            <a:ext cx="324326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71839"/>
            <a:ext cx="7942262" cy="2676525"/>
          </a:xfrm>
          <a:prstGeom prst="rect">
            <a:avLst/>
          </a:prstGeom>
        </p:spPr>
        <p:txBody>
          <a:bodyPr vert="horz" lIns="91431" tIns="45715" rIns="91431" bIns="45715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125" cy="341312"/>
          </a:xfrm>
          <a:prstGeom prst="rect">
            <a:avLst/>
          </a:prstGeom>
        </p:spPr>
        <p:txBody>
          <a:bodyPr vert="horz" lIns="91431" tIns="45715" rIns="91431" bIns="45715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6" y="6456363"/>
            <a:ext cx="4302125" cy="341312"/>
          </a:xfrm>
          <a:prstGeom prst="rect">
            <a:avLst/>
          </a:prstGeom>
        </p:spPr>
        <p:txBody>
          <a:bodyPr vert="horz" lIns="91431" tIns="45715" rIns="91431" bIns="45715" anchor="b"/>
          <a:lstStyle>
            <a:lvl1pPr algn="r">
              <a:defRPr sz="1200"/>
            </a:lvl1pPr>
          </a:lstStyle>
          <a:p>
            <a:pPr lvl="0">
              <a:defRPr/>
            </a:pPr>
            <a:fld id="{CF15D120-1B5A-4253-9369-1C997C38515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608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9431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D5905-BFA7-49A8-8190-92850CDB4048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906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361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97378-1192-1BD2-1088-6ABC967D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D5F84F-4C2F-44C5-5540-9818F223A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68EFBC6-ED66-986D-FA75-60F2ACBAC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87CE53-3A78-BD9C-DB25-E18985325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31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545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455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034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809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463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F15D120-1B5A-4253-9369-1C997C385154}" type="slidenum">
              <a:rPr lang="ko-KR" altLang="en-US" smtClean="0"/>
              <a:pPr lvl="0">
                <a:defRPr/>
              </a:pPr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87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A4C983-5E69-4DD3-809E-C96A95804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E452D7-821A-41CA-8A33-80C841234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ABCBD8-C586-427C-88CE-B689491A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A61E98-9672-4C06-B24A-58AF19D7D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2BB343-7BE3-477C-BAED-2378B67B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73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11A153-516F-4F0E-982A-73355CCA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AC9069-B0BB-4C09-A106-84D1E0BEF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680776-08EA-44DB-A574-DF39A03E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64A681-BE40-4BE4-84A9-5F2ABCD5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9872B5-7BFA-4D1D-B09E-3ED06EB9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6E80FA-3420-4CCD-8570-7AE598BF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0EB990-136E-4435-9356-8FF5BF11D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A79941-A18C-4639-9372-95266EA9F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1DB5059-5028-4DF6-B232-07F2076D1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FA1624-3D89-45FB-8591-776918F0D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50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1B5D69-2E34-4D5B-B25F-37A911DA8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071ED7F-6AB4-424B-95D5-4F1E315251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5997DE-B0A1-4430-B41E-0CD21610C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D410334-D9B3-42C4-B76F-2B1E8F567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3741E75-21C9-4185-AF53-DBF0CFC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5E1B172-4ACD-446A-99B3-FF9A8070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29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48BE09-A7F5-4DED-8270-96FCCBB7C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CBA298-40D0-463F-9B5F-6A279BF0C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AF45E6-B54E-4079-8350-25E8772E1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0CC7BD9-46C6-457B-9323-359509AD9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88FAE66-05EC-4395-97C8-9A4CDC7588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7A8DAE1-E251-4C97-91CF-AEDBFE33B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A5AB18-A27B-453C-B499-F0D9F280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074F3CD-D857-46BD-BF4F-8BFEA78DC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8566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6433F7-792D-446E-BF14-072E310B2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2A0863-3D22-410A-93AD-11CFEF2D2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4DD4EAB-2431-4D6B-B14A-F7E307CD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B794F4-B29E-4AEF-9908-96DBE77F9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00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C088FB-2246-4F70-8171-3B967D70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9844F93-6D93-415B-AB84-8D2E0A19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449B44-C96E-4E3E-B756-F6296A68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808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623618-E4C8-44C9-BAD0-47C635E6D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47FF0B-7355-43B8-AF3B-72936C82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7AF547-38CF-4675-85A5-F3DD65689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5D3FB2-094F-4AB0-9426-8657F4094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E363423-F73B-4139-97A3-1DA5E4F25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8C0C95-4982-4E91-8C5D-EBF288F0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13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3CFC6-D305-4D72-8779-491FD58FC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BBF0B9F-5F4A-4D6F-BE16-234EDFB7AB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3210596-3686-4867-808F-F00F160E4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8B3EDA-D1D6-4166-B248-047728E13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B03829-112D-48EF-9343-B72C555F7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3D028B-9036-4DB6-B3A2-024772C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49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FA4B17-1004-42E8-A892-0827E51F8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AD8067-CAD9-48D5-B584-8CE6F2054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04D86F-8F15-49A1-94E7-ED25E1C7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A60F6C-C0AA-49A9-BD76-969E5871B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93AFD3-B449-4736-863D-394790D3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5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6794EB7-E6F6-43BF-A9A6-3C419087C3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A6B14F0-A3A5-4C69-859C-9132318FB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B18287-1EA4-4640-8520-E9D73F9F2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C58AA4-C355-4B9F-B4F2-9C1602195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5735E1-3D75-4536-A55B-09436B22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179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871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6433F7-792D-446E-BF14-072E310B2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2A0863-3D22-410A-93AD-11CFEF2D2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fld id="{B39C32D6-B912-4C93-8309-E667E0EE4F51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4DD4EAB-2431-4D6B-B14A-F7E307CD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B794F4-B29E-4AEF-9908-96DBE77F9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fld id="{AF428761-9420-45F7-BDE9-7FBCB9C61D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736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FB5BC-30F7-4340-980D-E709FEBE5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7717"/>
            <a:ext cx="8020050" cy="2632992"/>
          </a:xfrm>
        </p:spPr>
        <p:txBody>
          <a:bodyPr anchor="b"/>
          <a:lstStyle>
            <a:lvl1pPr algn="ctr">
              <a:defRPr sz="5263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1018403-70F4-490B-80EF-8EF92B364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105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335560-86E1-4E1F-931A-F6A784D1F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B3562-7C69-4FF9-A6E9-643942D004B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65AFA9-85C9-4BF7-95A5-F8A8019F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6C1D02-BF6B-4C36-BE13-FC616BE3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821B-7B43-4BDE-ACC5-5C0EE85933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967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F32962-CA33-4E8A-AD1A-E8DB2117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629102E-C583-47C2-8A50-4F2BAE784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2D6CFD-52A9-4AC5-996A-C86DD8E1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B3562-7C69-4FF9-A6E9-643942D004B7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3E8027-8454-4A96-8ACD-A560FD2D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0C14C1-DC22-438B-B4CB-02A3F20F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821B-7B43-4BDE-ACC5-5C0EE85933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99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6F2CCA0-275E-4625-98F1-C0007CE5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F86F19-438D-459F-A085-48442737A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1D91E0-2E20-497A-8A77-0F0A33084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C32D6-B912-4C93-8309-E667E0EE4F51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EDEC39-20B2-4775-8D2E-789BC436E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DF85C5-59CD-4115-9A6C-A0C465DED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28761-9420-45F7-BDE9-7FBCB9C61D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64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9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The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38E5A28F-83A3-42D1-9180-A57D60606CA1}"/>
              </a:ext>
            </a:extLst>
          </p:cNvPr>
          <p:cNvCxnSpPr/>
          <p:nvPr userDrawn="1"/>
        </p:nvCxnSpPr>
        <p:spPr>
          <a:xfrm>
            <a:off x="0" y="840179"/>
            <a:ext cx="10693400" cy="0"/>
          </a:xfrm>
          <a:prstGeom prst="line">
            <a:avLst/>
          </a:prstGeom>
          <a:ln w="381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8E4B2EF-56EC-4E6C-A5FB-95BE2E3503F9}"/>
              </a:ext>
            </a:extLst>
          </p:cNvPr>
          <p:cNvSpPr/>
          <p:nvPr userDrawn="1"/>
        </p:nvSpPr>
        <p:spPr>
          <a:xfrm>
            <a:off x="849016" y="76202"/>
            <a:ext cx="9857084" cy="733802"/>
          </a:xfrm>
          <a:prstGeom prst="rect">
            <a:avLst/>
          </a:prstGeom>
          <a:solidFill>
            <a:srgbClr val="003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79" dirty="0">
              <a:latin typeface="Abadi" panose="020B0604020104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8B4CDF4-070A-47E4-8E59-55929E73F45E}"/>
              </a:ext>
            </a:extLst>
          </p:cNvPr>
          <p:cNvSpPr/>
          <p:nvPr userDrawn="1"/>
        </p:nvSpPr>
        <p:spPr>
          <a:xfrm>
            <a:off x="0" y="73827"/>
            <a:ext cx="279468" cy="733802"/>
          </a:xfrm>
          <a:prstGeom prst="rect">
            <a:avLst/>
          </a:prstGeom>
          <a:solidFill>
            <a:srgbClr val="003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79">
              <a:latin typeface="Abadi" panose="020B0604020104020204" pitchFamily="34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A99988F-78EC-4C53-BF25-46787002CB33}"/>
              </a:ext>
            </a:extLst>
          </p:cNvPr>
          <p:cNvGrpSpPr/>
          <p:nvPr userDrawn="1"/>
        </p:nvGrpSpPr>
        <p:grpSpPr>
          <a:xfrm>
            <a:off x="252131" y="-31952"/>
            <a:ext cx="1360769" cy="945358"/>
            <a:chOff x="252131" y="-31952"/>
            <a:chExt cx="764097" cy="945358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F12DA3C-7DF9-4531-9CE4-8D9C17B147C2}"/>
                </a:ext>
              </a:extLst>
            </p:cNvPr>
            <p:cNvSpPr/>
            <p:nvPr userDrawn="1"/>
          </p:nvSpPr>
          <p:spPr>
            <a:xfrm>
              <a:off x="252131" y="-31950"/>
              <a:ext cx="750685" cy="945356"/>
            </a:xfrm>
            <a:prstGeom prst="roundRect">
              <a:avLst>
                <a:gd name="adj" fmla="val 545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79">
                <a:latin typeface="Abadi" panose="020B0604020104020204" pitchFamily="34" charset="0"/>
              </a:endParaRP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122DEB24-12BA-4A2C-A221-A946415D5B9B}"/>
                </a:ext>
              </a:extLst>
            </p:cNvPr>
            <p:cNvSpPr/>
            <p:nvPr userDrawn="1"/>
          </p:nvSpPr>
          <p:spPr>
            <a:xfrm>
              <a:off x="934736" y="-31952"/>
              <a:ext cx="81492" cy="94535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79">
                <a:latin typeface="Abadi" panose="020B0604020104020204" pitchFamily="34" charset="0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723E84B-7C12-4038-9FB0-FC11BF69F247}"/>
                </a:ext>
              </a:extLst>
            </p:cNvPr>
            <p:cNvSpPr/>
            <p:nvPr userDrawn="1"/>
          </p:nvSpPr>
          <p:spPr>
            <a:xfrm>
              <a:off x="936863" y="73827"/>
              <a:ext cx="79365" cy="73380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79">
                <a:latin typeface="Abadi" panose="020B0604020104020204" pitchFamily="34" charset="0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B290781-FE46-444E-8658-006939B8D803}"/>
                </a:ext>
              </a:extLst>
            </p:cNvPr>
            <p:cNvSpPr/>
            <p:nvPr userDrawn="1"/>
          </p:nvSpPr>
          <p:spPr>
            <a:xfrm>
              <a:off x="252131" y="-3"/>
              <a:ext cx="682605" cy="8814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79" dirty="0">
                <a:latin typeface="Abadi" panose="020B0604020104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1" r:id="rId3"/>
    <p:sldLayoutId id="2147483688" r:id="rId4"/>
    <p:sldLayoutId id="2147483690" r:id="rId5"/>
    <p:sldLayoutId id="2147483691" r:id="rId6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doi.org/10.1016/j.meegid.2025.105717" TargetMode="External"/><Relationship Id="rId4" Type="http://schemas.openxmlformats.org/officeDocument/2006/relationships/image" Target="../media/image27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3212" y="7206348"/>
            <a:ext cx="55880" cy="120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sz="800" spc="-10" dirty="0">
                <a:solidFill>
                  <a:srgbClr val="4C4948"/>
                </a:solidFill>
                <a:latin typeface="Abadi" panose="020B0604020104020204" pitchFamily="34" charset="0"/>
                <a:cs typeface="AvenirLTStd-Roman"/>
              </a:rPr>
              <a:t>1</a:t>
            </a:r>
            <a:endParaRPr sz="800" dirty="0">
              <a:latin typeface="Abadi" panose="020B0604020104020204" pitchFamily="34" charset="0"/>
              <a:cs typeface="AvenirLTStd-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0422" y="2541"/>
            <a:ext cx="10703822" cy="7560309"/>
          </a:xfrm>
          <a:custGeom>
            <a:avLst/>
            <a:gdLst/>
            <a:ahLst/>
            <a:cxnLst/>
            <a:rect l="l" t="t" r="r" b="b"/>
            <a:pathLst>
              <a:path w="7505065" h="7560309">
                <a:moveTo>
                  <a:pt x="0" y="7559992"/>
                </a:moveTo>
                <a:lnTo>
                  <a:pt x="7504900" y="7559992"/>
                </a:lnTo>
                <a:lnTo>
                  <a:pt x="7504900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3710"/>
          </a:solidFill>
        </p:spPr>
        <p:txBody>
          <a:bodyPr wrap="square" lIns="0" tIns="0" rIns="0" bIns="0" rtlCol="0"/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7587526" y="0"/>
            <a:ext cx="3095476" cy="7559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그래픽 33">
            <a:extLst>
              <a:ext uri="{FF2B5EF4-FFF2-40B4-BE49-F238E27FC236}">
                <a16:creationId xmlns:a16="http://schemas.microsoft.com/office/drawing/2014/main" id="{4D3093BE-D3C6-4EE3-AF4A-5D3A7026FA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43137"/>
          <a:stretch/>
        </p:blipFill>
        <p:spPr>
          <a:xfrm flipH="1">
            <a:off x="6023951" y="9202"/>
            <a:ext cx="3421188" cy="7562850"/>
          </a:xfrm>
          <a:prstGeom prst="rect">
            <a:avLst/>
          </a:prstGeom>
        </p:spPr>
      </p:pic>
      <p:pic>
        <p:nvPicPr>
          <p:cNvPr id="14" name="그림 13" descr="텍스트, 검은색, 장치이(가) 표시된 사진&#10;&#10;자동 생성된 설명">
            <a:extLst>
              <a:ext uri="{FF2B5EF4-FFF2-40B4-BE49-F238E27FC236}">
                <a16:creationId xmlns:a16="http://schemas.microsoft.com/office/drawing/2014/main" id="{13EEC1BD-2D6F-4E3F-B214-A8CAD1B48A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146" y="4190434"/>
            <a:ext cx="1371600" cy="137160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2433F40-554D-43D1-88C3-250746362774}"/>
              </a:ext>
            </a:extLst>
          </p:cNvPr>
          <p:cNvSpPr/>
          <p:nvPr/>
        </p:nvSpPr>
        <p:spPr>
          <a:xfrm>
            <a:off x="-90573" y="962025"/>
            <a:ext cx="619467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altLang="ko-KR" sz="2800" b="1" spc="-30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endParaRPr lang="en-US" altLang="ko-KR" sz="2800" b="1" spc="-30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중국유래 신종변이 닭전염성기관지염</a:t>
            </a:r>
            <a:b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</a:br>
            <a: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(3</a:t>
            </a: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세대 </a:t>
            </a:r>
            <a: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QX-IBV)</a:t>
            </a:r>
            <a:b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</a:b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대응방안</a:t>
            </a:r>
            <a:b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</a:br>
            <a:endParaRPr lang="ko-KR" altLang="en-US" sz="2800" b="1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Apple SD Gothic Neo"/>
            </a:endParaRPr>
          </a:p>
          <a:p>
            <a:pPr algn="ctr"/>
            <a:br>
              <a:rPr lang="ko-KR" altLang="en-US" sz="2800" b="1" spc="-3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endParaRPr lang="en-US" altLang="ko-KR" sz="2800" b="1" spc="-30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AB464F-EEC1-43CB-98B5-16FBDCA4CEEC}"/>
              </a:ext>
            </a:extLst>
          </p:cNvPr>
          <p:cNvSpPr txBox="1"/>
          <p:nvPr/>
        </p:nvSpPr>
        <p:spPr>
          <a:xfrm>
            <a:off x="1896170" y="5733911"/>
            <a:ext cx="27575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송 창 선</a:t>
            </a:r>
            <a:endParaRPr lang="en-US" altLang="ko-KR" sz="2000" b="1" spc="-10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sz="20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Dr. Chang-</a:t>
            </a:r>
            <a:r>
              <a:rPr lang="en-US" altLang="ko-KR" sz="2000" b="1" spc="-10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Seon</a:t>
            </a:r>
            <a:r>
              <a:rPr lang="en-US" altLang="ko-KR" sz="20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Song</a:t>
            </a:r>
          </a:p>
          <a:p>
            <a:pPr algn="ctr"/>
            <a:endParaRPr lang="en-US" altLang="ko-KR" sz="2000" b="1" spc="-10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sz="2000" b="1" spc="-10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Konkuk</a:t>
            </a:r>
            <a:r>
              <a:rPr lang="en-US" altLang="ko-KR" sz="20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University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연자소개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31BBC46-A142-E661-41A4-DD59EE140F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1"/>
          <a:stretch/>
        </p:blipFill>
        <p:spPr>
          <a:xfrm>
            <a:off x="279400" y="2696643"/>
            <a:ext cx="2608864" cy="3358547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CDD0A6C0-930A-C74C-A9D5-7CD174B0FFD9}"/>
              </a:ext>
            </a:extLst>
          </p:cNvPr>
          <p:cNvGrpSpPr/>
          <p:nvPr/>
        </p:nvGrpSpPr>
        <p:grpSpPr>
          <a:xfrm>
            <a:off x="3289301" y="3370510"/>
            <a:ext cx="7702798" cy="2950584"/>
            <a:chOff x="4067813" y="2373409"/>
            <a:chExt cx="8083735" cy="354869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D11737-E81C-EB9A-C8FE-43703D78A950}"/>
                </a:ext>
              </a:extLst>
            </p:cNvPr>
            <p:cNvSpPr txBox="1"/>
            <p:nvPr/>
          </p:nvSpPr>
          <p:spPr>
            <a:xfrm>
              <a:off x="4067813" y="2373409"/>
              <a:ext cx="3744196" cy="3316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건국대학교 수의과대학 교수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건국대학교 동문교수 협의회 회장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질병관리청 인수공통감염병 대책위원회 위원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 err="1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국립야생동물질병관리원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     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야생동물질병관리위원회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위원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농림축산검역본부 역학조사위원회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      (HPAI,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가금질병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위원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농림축산식품부 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      </a:t>
              </a:r>
              <a:r>
                <a:rPr lang="ko-KR" altLang="en-US" sz="1300" dirty="0" err="1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중앙가축방역협의회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위원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906730F-5F5E-2732-6B2A-AAF353B8A92A}"/>
                </a:ext>
              </a:extLst>
            </p:cNvPr>
            <p:cNvCxnSpPr>
              <a:cxnSpLocks/>
            </p:cNvCxnSpPr>
            <p:nvPr/>
          </p:nvCxnSpPr>
          <p:spPr>
            <a:xfrm>
              <a:off x="7812011" y="2867620"/>
              <a:ext cx="0" cy="305448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66F749-5698-80D5-4343-7800262E09F0}"/>
                </a:ext>
              </a:extLst>
            </p:cNvPr>
            <p:cNvSpPr txBox="1"/>
            <p:nvPr/>
          </p:nvSpPr>
          <p:spPr>
            <a:xfrm>
              <a:off x="8146201" y="2381904"/>
              <a:ext cx="4005347" cy="2960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 err="1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대한인수공통감염병학회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학회장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건국대학교 수의과대학 학장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 err="1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한국가금학회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회장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전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건국대학교 산학협력단 단장</a:t>
              </a:r>
            </a:p>
            <a:p>
              <a:pPr>
                <a:lnSpc>
                  <a:spcPct val="150000"/>
                </a:lnSpc>
              </a:pP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박사 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 The University of Tokyo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대학원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석사 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건국대학교 대학원 수의학과</a:t>
              </a:r>
              <a:endParaRPr lang="en-US" altLang="ko-KR" sz="1300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학사 </a:t>
              </a:r>
              <a:r>
                <a:rPr lang="en-US" altLang="ko-KR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 </a:t>
              </a:r>
              <a:r>
                <a:rPr lang="ko-KR" altLang="en-US" sz="1300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건국대학교 축산대학 수의학과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CDB7A8A-2AD9-3E17-8C04-5AC045B45454}"/>
              </a:ext>
            </a:extLst>
          </p:cNvPr>
          <p:cNvSpPr txBox="1"/>
          <p:nvPr/>
        </p:nvSpPr>
        <p:spPr>
          <a:xfrm>
            <a:off x="3517900" y="2580661"/>
            <a:ext cx="5359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송  창  선 교수 </a:t>
            </a:r>
            <a:r>
              <a:rPr lang="en-US" altLang="ko-KR" sz="2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2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건국대학교 수의과대학</a:t>
            </a:r>
            <a:r>
              <a:rPr lang="en-US" altLang="ko-KR" sz="2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  <a:r>
              <a:rPr lang="ko-KR" altLang="en-US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387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3212" y="7206348"/>
            <a:ext cx="55880" cy="120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sz="800" spc="-10" dirty="0">
                <a:solidFill>
                  <a:srgbClr val="4C4948"/>
                </a:solidFill>
                <a:latin typeface="Abadi" panose="020B0604020104020204" pitchFamily="34" charset="0"/>
                <a:cs typeface="AvenirLTStd-Roman"/>
              </a:rPr>
              <a:t>3</a:t>
            </a:r>
            <a:endParaRPr sz="800" dirty="0">
              <a:latin typeface="Abadi" panose="020B0604020104020204" pitchFamily="34" charset="0"/>
              <a:cs typeface="AvenirLTStd-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10692130" cy="4914265"/>
          </a:xfrm>
          <a:custGeom>
            <a:avLst/>
            <a:gdLst/>
            <a:ahLst/>
            <a:cxnLst/>
            <a:rect l="l" t="t" r="r" b="b"/>
            <a:pathLst>
              <a:path w="10692130" h="4914265">
                <a:moveTo>
                  <a:pt x="0" y="4913998"/>
                </a:moveTo>
                <a:lnTo>
                  <a:pt x="10692003" y="4913998"/>
                </a:lnTo>
                <a:lnTo>
                  <a:pt x="10692003" y="0"/>
                </a:lnTo>
                <a:lnTo>
                  <a:pt x="0" y="0"/>
                </a:lnTo>
                <a:lnTo>
                  <a:pt x="0" y="4913998"/>
                </a:lnTo>
                <a:close/>
              </a:path>
            </a:pathLst>
          </a:custGeom>
          <a:solidFill>
            <a:srgbClr val="D2D2D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0" y="4914010"/>
            <a:ext cx="10692130" cy="2646045"/>
          </a:xfrm>
          <a:custGeom>
            <a:avLst/>
            <a:gdLst/>
            <a:ahLst/>
            <a:cxnLst/>
            <a:rect l="l" t="t" r="r" b="b"/>
            <a:pathLst>
              <a:path w="10692130" h="2646045">
                <a:moveTo>
                  <a:pt x="0" y="2645994"/>
                </a:moveTo>
                <a:lnTo>
                  <a:pt x="10692003" y="2645994"/>
                </a:lnTo>
                <a:lnTo>
                  <a:pt x="10692003" y="0"/>
                </a:lnTo>
                <a:lnTo>
                  <a:pt x="0" y="0"/>
                </a:lnTo>
                <a:lnTo>
                  <a:pt x="0" y="2645994"/>
                </a:lnTo>
                <a:close/>
              </a:path>
            </a:pathLst>
          </a:custGeom>
          <a:solidFill>
            <a:srgbClr val="00371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716919" y="721360"/>
            <a:ext cx="9252585" cy="6120130"/>
          </a:xfrm>
          <a:custGeom>
            <a:avLst/>
            <a:gdLst/>
            <a:ahLst/>
            <a:cxnLst/>
            <a:rect l="l" t="t" r="r" b="b"/>
            <a:pathLst>
              <a:path w="9252585" h="6120130">
                <a:moveTo>
                  <a:pt x="9071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5940005"/>
                </a:lnTo>
                <a:lnTo>
                  <a:pt x="2812" y="6044066"/>
                </a:lnTo>
                <a:lnTo>
                  <a:pt x="22499" y="6097503"/>
                </a:lnTo>
                <a:lnTo>
                  <a:pt x="75936" y="6117190"/>
                </a:lnTo>
                <a:lnTo>
                  <a:pt x="179997" y="6120003"/>
                </a:lnTo>
                <a:lnTo>
                  <a:pt x="9071991" y="6120003"/>
                </a:lnTo>
                <a:lnTo>
                  <a:pt x="9176059" y="6117190"/>
                </a:lnTo>
                <a:lnTo>
                  <a:pt x="9229499" y="6097503"/>
                </a:lnTo>
                <a:lnTo>
                  <a:pt x="9249188" y="6044066"/>
                </a:lnTo>
                <a:lnTo>
                  <a:pt x="9252000" y="5940005"/>
                </a:lnTo>
                <a:lnTo>
                  <a:pt x="9252000" y="179997"/>
                </a:lnTo>
                <a:lnTo>
                  <a:pt x="9249188" y="75936"/>
                </a:lnTo>
                <a:lnTo>
                  <a:pt x="9229499" y="22499"/>
                </a:lnTo>
                <a:lnTo>
                  <a:pt x="9176059" y="2812"/>
                </a:lnTo>
                <a:lnTo>
                  <a:pt x="9071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 idx="4294967295"/>
          </p:nvPr>
        </p:nvSpPr>
        <p:spPr>
          <a:xfrm>
            <a:off x="1155700" y="1138634"/>
            <a:ext cx="167386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28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목차</a:t>
            </a:r>
            <a:endParaRPr sz="28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67916" y="1969041"/>
            <a:ext cx="7601588" cy="5393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Chapter.1</a:t>
            </a:r>
            <a:endParaRPr kumimoji="0" lang="en-US" altLang="ko-KR" sz="1100" b="1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dirty="0" err="1">
                <a:solidFill>
                  <a:prstClr val="black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닭전염성기관지염바이러스</a:t>
            </a:r>
            <a:r>
              <a:rPr lang="en-US" altLang="ko-KR" sz="2400" b="1" dirty="0">
                <a:solidFill>
                  <a:prstClr val="black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(IBV) </a:t>
            </a:r>
            <a:r>
              <a:rPr lang="ko-KR" altLang="en-US" sz="2400" b="1" dirty="0">
                <a:solidFill>
                  <a:prstClr val="black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국내 유행 패턴</a:t>
            </a:r>
            <a:endParaRPr lang="en-US" altLang="ko-KR" sz="2400" b="1" dirty="0">
              <a:solidFill>
                <a:prstClr val="black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Apple SD Gothic Neo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1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100" b="1" i="0" u="none" strike="noStrike" kern="1200" cap="none" normalizeH="0" baseline="0" noProof="0" dirty="0">
              <a:ln>
                <a:noFill/>
              </a:ln>
              <a:solidFill>
                <a:srgbClr val="006432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Chapter.2</a:t>
            </a: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3</a:t>
            </a:r>
            <a:r>
              <a:rPr lang="ko-KR" altLang="en-US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세대 </a:t>
            </a:r>
            <a:r>
              <a:rPr lang="en-US" altLang="ko-KR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QX-IBV / LPAI Y280</a:t>
            </a:r>
            <a:r>
              <a:rPr lang="ko-KR" altLang="en-US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 국내 발생 동향</a:t>
            </a:r>
            <a:endParaRPr lang="en-US" altLang="ko-KR" sz="24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100" b="1" i="0" u="none" strike="noStrike" kern="1200" cap="none" normalizeH="0" baseline="0" noProof="0" dirty="0">
              <a:ln>
                <a:noFill/>
              </a:ln>
              <a:solidFill>
                <a:srgbClr val="006432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Chapter.3</a:t>
            </a: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올바른 백신 선택 방법</a:t>
            </a:r>
            <a:endParaRPr lang="en-US" altLang="ko-KR" sz="24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>
              <a:spcBef>
                <a:spcPts val="100"/>
              </a:spcBef>
              <a:defRPr/>
            </a:pPr>
            <a:br>
              <a:rPr lang="en-US" altLang="ko-KR" sz="28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</a:br>
            <a:r>
              <a:rPr kumimoji="0" lang="en-US" altLang="ko-KR" sz="11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Chapter.4</a:t>
            </a:r>
            <a:endParaRPr lang="en-US" altLang="ko-KR" sz="28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사후 관리 요령</a:t>
            </a:r>
            <a:br>
              <a:rPr lang="en-US" altLang="ko-KR" sz="28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</a:br>
            <a:endParaRPr lang="en-US" altLang="ko-KR" sz="28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28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600" b="1" dirty="0"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22499" y="1691681"/>
            <a:ext cx="47311" cy="4528144"/>
          </a:xfrm>
          <a:custGeom>
            <a:avLst/>
            <a:gdLst/>
            <a:ahLst/>
            <a:cxnLst/>
            <a:rect l="l" t="t" r="r" b="b"/>
            <a:pathLst>
              <a:path h="1902460">
                <a:moveTo>
                  <a:pt x="0" y="0"/>
                </a:moveTo>
                <a:lnTo>
                  <a:pt x="0" y="1902002"/>
                </a:lnTo>
              </a:path>
            </a:pathLst>
          </a:custGeom>
          <a:ln w="3594">
            <a:solidFill>
              <a:srgbClr val="4C4948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002" cy="7560309"/>
            <a:chOff x="0" y="8"/>
            <a:chExt cx="10692002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8016" y="12"/>
              <a:ext cx="6853986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8"/>
              <a:ext cx="5988685" cy="7560309"/>
            </a:xfrm>
            <a:custGeom>
              <a:avLst/>
              <a:gdLst/>
              <a:ahLst/>
              <a:cxnLst/>
              <a:rect l="l" t="t" r="r" b="b"/>
              <a:pathLst>
                <a:path w="5988685" h="7560309">
                  <a:moveTo>
                    <a:pt x="5988240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4325747" y="7559992"/>
                  </a:lnTo>
                  <a:lnTo>
                    <a:pt x="5988240" y="0"/>
                  </a:lnTo>
                  <a:close/>
                </a:path>
              </a:pathLst>
            </a:custGeom>
            <a:solidFill>
              <a:srgbClr val="00371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/>
          <p:nvPr/>
        </p:nvSpPr>
        <p:spPr>
          <a:xfrm flipH="1">
            <a:off x="333777" y="1851721"/>
            <a:ext cx="105642" cy="2397318"/>
          </a:xfrm>
          <a:custGeom>
            <a:avLst/>
            <a:gdLst/>
            <a:ahLst/>
            <a:cxnLst/>
            <a:rect l="l" t="t" r="r" b="b"/>
            <a:pathLst>
              <a:path h="2010410">
                <a:moveTo>
                  <a:pt x="0" y="0"/>
                </a:moveTo>
                <a:lnTo>
                  <a:pt x="0" y="2010003"/>
                </a:lnTo>
              </a:path>
            </a:pathLst>
          </a:custGeom>
          <a:ln w="444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B33716-23D0-4C84-A758-2A897EFC019B}"/>
              </a:ext>
            </a:extLst>
          </p:cNvPr>
          <p:cNvSpPr txBox="1"/>
          <p:nvPr/>
        </p:nvSpPr>
        <p:spPr>
          <a:xfrm>
            <a:off x="594047" y="1851267"/>
            <a:ext cx="5363028" cy="2080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Chapter.1</a:t>
            </a: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5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닭전염성기관지염바이러스</a:t>
            </a:r>
            <a:b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</a:br>
            <a: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(IBV) </a:t>
            </a: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국내 유행 패턴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00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8686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동향 업데이트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(NEWS)</a:t>
            </a:r>
            <a:endParaRPr lang="ko-KR" altLang="en-US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C210DD8-F44C-74C5-CCF1-3D6B0987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052" y="4329790"/>
            <a:ext cx="3463148" cy="2599176"/>
          </a:xfrm>
          <a:prstGeom prst="rect">
            <a:avLst/>
          </a:prstGeom>
        </p:spPr>
      </p:pic>
      <p:sp>
        <p:nvSpPr>
          <p:cNvPr id="21" name="TextBox 8">
            <a:extLst>
              <a:ext uri="{FF2B5EF4-FFF2-40B4-BE49-F238E27FC236}">
                <a16:creationId xmlns:a16="http://schemas.microsoft.com/office/drawing/2014/main" id="{E2B26408-FA0B-44E3-92FB-4EEE74C0A8A6}"/>
              </a:ext>
            </a:extLst>
          </p:cNvPr>
          <p:cNvSpPr txBox="1"/>
          <p:nvPr/>
        </p:nvSpPr>
        <p:spPr>
          <a:xfrm>
            <a:off x="3202324" y="3540336"/>
            <a:ext cx="19916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800" dirty="0" err="1">
                <a:latin typeface="Abadi" panose="020B0604020104020204" pitchFamily="34" charset="0"/>
              </a:rPr>
              <a:t>데일리벳</a:t>
            </a:r>
            <a:r>
              <a:rPr lang="en-US" altLang="ko-KR" sz="800" dirty="0">
                <a:latin typeface="Abadi" panose="020B0604020104020204" pitchFamily="34" charset="0"/>
              </a:rPr>
              <a:t>(dailyvet.co.kr)</a:t>
            </a:r>
            <a:endParaRPr lang="ko-KR" altLang="en-US" sz="800" dirty="0">
              <a:latin typeface="Abadi" panose="020B0604020104020204" pitchFamily="34" charset="0"/>
            </a:endParaRP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1E6273C9-0E01-C444-A387-C88534CB4D66}"/>
              </a:ext>
            </a:extLst>
          </p:cNvPr>
          <p:cNvSpPr txBox="1"/>
          <p:nvPr/>
        </p:nvSpPr>
        <p:spPr>
          <a:xfrm>
            <a:off x="8432737" y="7036688"/>
            <a:ext cx="19916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800" dirty="0" err="1">
                <a:latin typeface="Abadi" panose="020B0604020104020204" pitchFamily="34" charset="0"/>
              </a:rPr>
              <a:t>월간닭고기</a:t>
            </a:r>
            <a:r>
              <a:rPr lang="ko-KR" altLang="en-US" sz="800" dirty="0">
                <a:latin typeface="Abadi" panose="020B0604020104020204" pitchFamily="34" charset="0"/>
              </a:rPr>
              <a:t> </a:t>
            </a:r>
            <a:r>
              <a:rPr lang="en-US" altLang="ko-KR" sz="800" dirty="0">
                <a:latin typeface="Abadi" panose="020B0604020104020204" pitchFamily="34" charset="0"/>
              </a:rPr>
              <a:t>2024</a:t>
            </a:r>
            <a:r>
              <a:rPr lang="ko-KR" altLang="en-US" sz="800" dirty="0">
                <a:latin typeface="Abadi" panose="020B0604020104020204" pitchFamily="34" charset="0"/>
              </a:rPr>
              <a:t>년 </a:t>
            </a:r>
            <a:r>
              <a:rPr lang="en-US" altLang="ko-KR" sz="800" dirty="0">
                <a:latin typeface="Abadi" panose="020B0604020104020204" pitchFamily="34" charset="0"/>
              </a:rPr>
              <a:t>6</a:t>
            </a:r>
            <a:r>
              <a:rPr lang="ko-KR" altLang="en-US" sz="800" dirty="0">
                <a:latin typeface="Abadi" panose="020B0604020104020204" pitchFamily="34" charset="0"/>
              </a:rPr>
              <a:t>월호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40A823-8504-4F05-50B7-61B4ED73F188}"/>
              </a:ext>
            </a:extLst>
          </p:cNvPr>
          <p:cNvSpPr txBox="1"/>
          <p:nvPr/>
        </p:nvSpPr>
        <p:spPr>
          <a:xfrm>
            <a:off x="3333036" y="4252951"/>
            <a:ext cx="3657600" cy="1492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백신도 안 듣는 </a:t>
            </a:r>
            <a:r>
              <a:rPr kumimoji="0" lang="en-US" altLang="ko-KR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IB </a:t>
            </a:r>
            <a:r>
              <a:rPr kumimoji="0" lang="ko-KR" altLang="en-US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변이</a:t>
            </a:r>
            <a:r>
              <a:rPr kumimoji="0" lang="en-US" altLang="ko-KR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,</a:t>
            </a:r>
            <a:br>
              <a:rPr kumimoji="0" lang="en-US" altLang="ko-KR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</a:br>
            <a:r>
              <a:rPr kumimoji="0" lang="en-US" altLang="ko-KR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Y280 </a:t>
            </a:r>
            <a:r>
              <a:rPr kumimoji="0" lang="ko-KR" altLang="en-US" sz="240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혼합 감염으로 인한 농가 피해 발생사례 속출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830E6032-0DCF-8CF2-C7B1-86F5892BA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745425"/>
            <a:ext cx="4775200" cy="171608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48A3572-6C73-BE49-32AC-DD4F4C017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6188" y="1800196"/>
            <a:ext cx="5479112" cy="195649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E7C0E65-002C-39AD-82B0-C0A275E13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0900" y="1008757"/>
            <a:ext cx="6199486" cy="838171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0C5BEFC3-A914-B72A-34C9-17BFEEF71FF3}"/>
              </a:ext>
            </a:extLst>
          </p:cNvPr>
          <p:cNvSpPr txBox="1"/>
          <p:nvPr/>
        </p:nvSpPr>
        <p:spPr>
          <a:xfrm>
            <a:off x="8605094" y="3648968"/>
            <a:ext cx="19916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800" dirty="0" err="1">
                <a:latin typeface="Abadi" panose="020B0604020104020204" pitchFamily="34" charset="0"/>
              </a:rPr>
              <a:t>한국농어민</a:t>
            </a:r>
            <a:r>
              <a:rPr lang="ko-KR" altLang="en-US" sz="800" dirty="0">
                <a:latin typeface="Abadi" panose="020B0604020104020204" pitchFamily="34" charset="0"/>
              </a:rPr>
              <a:t> 신문 </a:t>
            </a:r>
            <a:r>
              <a:rPr lang="en-US" altLang="ko-KR" sz="800" dirty="0">
                <a:latin typeface="Abadi" panose="020B0604020104020204" pitchFamily="34" charset="0"/>
              </a:rPr>
              <a:t>(2024.08.13)</a:t>
            </a:r>
            <a:endParaRPr lang="ko-KR" altLang="en-US" sz="800" dirty="0">
              <a:latin typeface="Abadi" panose="020B06040201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15EE63-5718-77EC-DE1A-A137EE666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50" y="5127207"/>
            <a:ext cx="3236970" cy="182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2A6E94CA-BF51-10B1-04F4-22B773DA5FF9}"/>
              </a:ext>
            </a:extLst>
          </p:cNvPr>
          <p:cNvSpPr txBox="1"/>
          <p:nvPr/>
        </p:nvSpPr>
        <p:spPr>
          <a:xfrm>
            <a:off x="2254087" y="7005359"/>
            <a:ext cx="19916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Abadi" panose="020B0604020104020204" pitchFamily="34" charset="0"/>
              </a:rPr>
              <a:t>KBS NEWS (2024.09.01)</a:t>
            </a:r>
            <a:endParaRPr lang="ko-KR" altLang="en-US" sz="8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9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8251F-7031-81C9-D8DA-20E32237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CD2ADB-BE94-F0BF-9DC8-083AC3C616AE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2F725-D21D-CD7D-C343-A5C83315C72B}"/>
              </a:ext>
            </a:extLst>
          </p:cNvPr>
          <p:cNvSpPr txBox="1"/>
          <p:nvPr/>
        </p:nvSpPr>
        <p:spPr>
          <a:xfrm>
            <a:off x="1765300" y="220894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전염성기관지염바이러스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란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pic>
        <p:nvPicPr>
          <p:cNvPr id="2" name="호흡기 - IB-1.mp3">
            <a:hlinkClick r:id="" action="ppaction://media"/>
            <a:extLst>
              <a:ext uri="{FF2B5EF4-FFF2-40B4-BE49-F238E27FC236}">
                <a16:creationId xmlns:a16="http://schemas.microsoft.com/office/drawing/2014/main" id="{904BE261-7D58-DC5B-30C9-CB9ED335E1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57996" y="4339977"/>
            <a:ext cx="609600" cy="609600"/>
          </a:xfrm>
          <a:prstGeom prst="rect">
            <a:avLst/>
          </a:prstGeom>
        </p:spPr>
      </p:pic>
      <p:pic>
        <p:nvPicPr>
          <p:cNvPr id="4" name="호흡기 - IB-2.mp3">
            <a:hlinkClick r:id="" action="ppaction://media"/>
            <a:extLst>
              <a:ext uri="{FF2B5EF4-FFF2-40B4-BE49-F238E27FC236}">
                <a16:creationId xmlns:a16="http://schemas.microsoft.com/office/drawing/2014/main" id="{FD50101F-C9A9-F75C-F4A4-13E8941D025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00044" y="4339977"/>
            <a:ext cx="609600" cy="609600"/>
          </a:xfrm>
          <a:prstGeom prst="rect">
            <a:avLst/>
          </a:prstGeom>
        </p:spPr>
      </p:pic>
      <p:pic>
        <p:nvPicPr>
          <p:cNvPr id="6" name="호흡기 - 암모니아.mp3">
            <a:hlinkClick r:id="" action="ppaction://media"/>
            <a:extLst>
              <a:ext uri="{FF2B5EF4-FFF2-40B4-BE49-F238E27FC236}">
                <a16:creationId xmlns:a16="http://schemas.microsoft.com/office/drawing/2014/main" id="{A26B58A5-5581-938C-A1ED-98527EFBF8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57996" y="1819697"/>
            <a:ext cx="609600" cy="609600"/>
          </a:xfrm>
          <a:prstGeom prst="rect">
            <a:avLst/>
          </a:prstGeom>
        </p:spPr>
      </p:pic>
      <p:pic>
        <p:nvPicPr>
          <p:cNvPr id="7" name="호흡기 - ILT.mp3">
            <a:hlinkClick r:id="" action="ppaction://media"/>
            <a:extLst>
              <a:ext uri="{FF2B5EF4-FFF2-40B4-BE49-F238E27FC236}">
                <a16:creationId xmlns:a16="http://schemas.microsoft.com/office/drawing/2014/main" id="{E252FD82-6C7C-32B5-FD26-4D9897AFC34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00044" y="1819697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B8DA4B-C269-51AC-C61A-3A58021B4678}"/>
              </a:ext>
            </a:extLst>
          </p:cNvPr>
          <p:cNvSpPr txBox="1"/>
          <p:nvPr/>
        </p:nvSpPr>
        <p:spPr>
          <a:xfrm>
            <a:off x="1483420" y="2789337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Ammonia due to</a:t>
            </a:r>
          </a:p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Poor ventilation</a:t>
            </a:r>
            <a:endParaRPr lang="ko-KR" altLang="en-US" i="1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98C3DF-F608-6DED-9111-498ED0E5ABCF}"/>
              </a:ext>
            </a:extLst>
          </p:cNvPr>
          <p:cNvSpPr txBox="1"/>
          <p:nvPr/>
        </p:nvSpPr>
        <p:spPr>
          <a:xfrm>
            <a:off x="5803900" y="2791078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APV</a:t>
            </a:r>
          </a:p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(Avian </a:t>
            </a:r>
            <a:r>
              <a:rPr lang="en-US" altLang="ko-KR" i="1" dirty="0" err="1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pnuemo</a:t>
            </a:r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 virus)</a:t>
            </a:r>
            <a:endParaRPr lang="ko-KR" altLang="en-US" i="1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FEAFD8-B655-05FD-AF13-205B7E4B18DC}"/>
              </a:ext>
            </a:extLst>
          </p:cNvPr>
          <p:cNvSpPr txBox="1"/>
          <p:nvPr/>
        </p:nvSpPr>
        <p:spPr>
          <a:xfrm>
            <a:off x="1195388" y="5381625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IB</a:t>
            </a:r>
          </a:p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(Infectious Bronchitis)</a:t>
            </a:r>
            <a:endParaRPr lang="ko-KR" altLang="en-US" i="1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F02121-B1E1-E371-C941-53204FE7426C}"/>
              </a:ext>
            </a:extLst>
          </p:cNvPr>
          <p:cNvSpPr txBox="1"/>
          <p:nvPr/>
        </p:nvSpPr>
        <p:spPr>
          <a:xfrm>
            <a:off x="5803900" y="5381625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AI</a:t>
            </a:r>
          </a:p>
          <a:p>
            <a:pPr algn="ctr"/>
            <a:r>
              <a:rPr lang="en-US" altLang="ko-KR" i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itchFamily="18" charset="0"/>
              </a:rPr>
              <a:t>(Avian influenza)</a:t>
            </a:r>
            <a:endParaRPr lang="ko-KR" altLang="en-US" i="1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1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9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8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전염성기관지염바이러스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란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500746-9A12-350E-FF5E-BBC4AD9D5DC4}"/>
              </a:ext>
            </a:extLst>
          </p:cNvPr>
          <p:cNvSpPr txBox="1">
            <a:spLocks/>
          </p:cNvSpPr>
          <p:nvPr/>
        </p:nvSpPr>
        <p:spPr>
          <a:xfrm>
            <a:off x="241300" y="1445079"/>
            <a:ext cx="5636685" cy="35555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Family : </a:t>
            </a:r>
            <a:r>
              <a:rPr lang="en-US" altLang="ko-KR" sz="1600" spc="-10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Coronaviridae</a:t>
            </a:r>
            <a:endParaRPr lang="en-US" altLang="ko-KR" sz="16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Size (60 ~ 200nm)</a:t>
            </a: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altLang="ko-KR" sz="1600" spc="-10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ssRNA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 (27 ~ 34 kb)</a:t>
            </a: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endParaRPr lang="en-US" altLang="ko-KR" sz="16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숙주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: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포유류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조류</a:t>
            </a: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사람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소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돼지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닭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낙타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고양이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쥐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박쥐</a:t>
            </a: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다양한 증상</a:t>
            </a:r>
            <a:endParaRPr lang="en-US" altLang="ko-KR" sz="16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endParaRPr lang="en-US" altLang="ko-KR" sz="16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닭에 감염 시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,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닭전염성기관지염</a:t>
            </a:r>
            <a:r>
              <a:rPr lang="en-US" altLang="ko-KR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(IB) </a:t>
            </a:r>
            <a:r>
              <a:rPr lang="ko-KR" altLang="en-US" sz="16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증상 유발</a:t>
            </a: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endParaRPr lang="ko-KR" altLang="en-US" sz="16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  <a:p>
            <a:pPr defTabSz="457200" latinLnBrk="0">
              <a:lnSpc>
                <a:spcPct val="140000"/>
              </a:lnSpc>
              <a:spcBef>
                <a:spcPts val="0"/>
              </a:spcBef>
              <a:defRPr/>
            </a:pPr>
            <a:endParaRPr lang="en-US" altLang="ko-KR" sz="16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7F08756-556A-9A09-1344-4A076206B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94" y="1445079"/>
            <a:ext cx="7023106" cy="289771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68C582A-525A-79E5-0899-03C38BFD7DD8}"/>
              </a:ext>
            </a:extLst>
          </p:cNvPr>
          <p:cNvSpPr txBox="1"/>
          <p:nvPr/>
        </p:nvSpPr>
        <p:spPr>
          <a:xfrm>
            <a:off x="469900" y="5762625"/>
            <a:ext cx="96774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ko-KR" altLang="en-US" sz="22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닭전염성기관지염바이러스</a:t>
            </a:r>
            <a:r>
              <a:rPr lang="en-US" altLang="ko-KR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(IBV) = </a:t>
            </a:r>
            <a:r>
              <a:rPr lang="ko-KR" altLang="en-US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코로나 바이러스의 일종 </a:t>
            </a:r>
            <a:r>
              <a:rPr lang="en-US" altLang="ko-KR" sz="2200" b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(</a:t>
            </a:r>
            <a:r>
              <a:rPr lang="en-US" altLang="ko-KR" sz="2200" b="1" dirty="0">
                <a:solidFill>
                  <a:srgbClr val="0070C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COVID-19</a:t>
            </a:r>
            <a:r>
              <a:rPr lang="ko-KR" altLang="en-US" sz="2200" b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의 친척</a:t>
            </a:r>
            <a:r>
              <a:rPr lang="en-US" altLang="ko-KR" sz="2200" b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)</a:t>
            </a:r>
            <a:r>
              <a:rPr lang="ko-KR" altLang="en-US" sz="2200" b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Times New Roman"/>
              </a:rPr>
              <a:t> </a:t>
            </a:r>
            <a:endParaRPr lang="en-US" altLang="ko-KR" sz="2200" b="1" dirty="0">
              <a:latin typeface="Noto Sans KR Medium" panose="020B0600000000000000" pitchFamily="34" charset="-127"/>
              <a:ea typeface="Noto Sans KR Medium" panose="020B0600000000000000" pitchFamily="34" charset="-127"/>
              <a:sym typeface="Times New Roman"/>
            </a:endParaRPr>
          </a:p>
          <a:p>
            <a:pPr algn="ctr" defTabSz="457200" latinLnBrk="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altLang="ko-KR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</a:t>
            </a:r>
            <a:r>
              <a:rPr lang="ko-KR" altLang="en-US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원인체로써</a:t>
            </a:r>
            <a:r>
              <a:rPr lang="en-US" altLang="ko-KR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전염성</a:t>
            </a:r>
            <a:r>
              <a:rPr lang="en-US" altLang="ko-KR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&amp; </a:t>
            </a:r>
            <a:r>
              <a:rPr lang="ko-KR" altLang="en-US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변이가 매우 높은 바이러스로 유의</a:t>
            </a:r>
            <a:r>
              <a:rPr lang="en-US" altLang="ko-KR" sz="2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01186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전염성기관지염바이러스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란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pic>
        <p:nvPicPr>
          <p:cNvPr id="2" name="Picture 3" descr="D:\사진\실험실 부검사진\병성감정부검사진\20235 IB와 대장균증으로 인한 간포막 신장종대 맹장출혈\100_4657.JPG">
            <a:extLst>
              <a:ext uri="{FF2B5EF4-FFF2-40B4-BE49-F238E27FC236}">
                <a16:creationId xmlns:a16="http://schemas.microsoft.com/office/drawing/2014/main" id="{70894759-C9BA-FCA0-4A6A-B78ABB632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1780" y="5184155"/>
            <a:ext cx="2033322" cy="1524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그림 3" descr="cystic-oviducts.jpg">
            <a:extLst>
              <a:ext uri="{FF2B5EF4-FFF2-40B4-BE49-F238E27FC236}">
                <a16:creationId xmlns:a16="http://schemas.microsoft.com/office/drawing/2014/main" id="{A2ABC4C3-6AAE-2F02-FDB0-56CD55DFE2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6114" b="9550"/>
          <a:stretch>
            <a:fillRect/>
          </a:stretch>
        </p:blipFill>
        <p:spPr>
          <a:xfrm>
            <a:off x="5270500" y="5198198"/>
            <a:ext cx="2403089" cy="1517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D:\사진\실험실 부검사진\병성감정부검사진\140056 IB 신장종대\100_6634.JPG">
            <a:extLst>
              <a:ext uri="{FF2B5EF4-FFF2-40B4-BE49-F238E27FC236}">
                <a16:creationId xmlns:a16="http://schemas.microsoft.com/office/drawing/2014/main" id="{52335857-D743-206E-025E-37C8012EA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556" t="12635" r="3704" b="8341"/>
          <a:stretch>
            <a:fillRect/>
          </a:stretch>
        </p:blipFill>
        <p:spPr bwMode="auto">
          <a:xfrm>
            <a:off x="8048987" y="5191176"/>
            <a:ext cx="2324037" cy="1517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D6400B-0B0E-1CDD-DF89-E80F90A7075A}"/>
              </a:ext>
            </a:extLst>
          </p:cNvPr>
          <p:cNvSpPr txBox="1"/>
          <p:nvPr/>
        </p:nvSpPr>
        <p:spPr>
          <a:xfrm>
            <a:off x="3247499" y="677798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차 세균 감염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40815-5EC2-ED07-E9C7-E2A5C1CF9247}"/>
              </a:ext>
            </a:extLst>
          </p:cNvPr>
          <p:cNvSpPr txBox="1"/>
          <p:nvPr/>
        </p:nvSpPr>
        <p:spPr>
          <a:xfrm>
            <a:off x="5964805" y="6777983"/>
            <a:ext cx="1127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수란관 </a:t>
            </a:r>
            <a:r>
              <a:rPr lang="ko-KR" alt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낭종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A28569-0AAA-8526-D57B-281251A661F1}"/>
              </a:ext>
            </a:extLst>
          </p:cNvPr>
          <p:cNvSpPr txBox="1"/>
          <p:nvPr/>
        </p:nvSpPr>
        <p:spPr>
          <a:xfrm>
            <a:off x="8849367" y="676750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신장염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577E7-2F6C-7674-F6A3-13878DA0528D}"/>
              </a:ext>
            </a:extLst>
          </p:cNvPr>
          <p:cNvSpPr txBox="1"/>
          <p:nvPr/>
        </p:nvSpPr>
        <p:spPr>
          <a:xfrm>
            <a:off x="536374" y="1344167"/>
            <a:ext cx="938232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닭의 급성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바이러스성 호흡기 전염병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임상증상은 크게 호흡기형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신장형 등으로 구분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모든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일령의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닭이 감염 가능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국내에서 제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종 가축전염병으로 관리되고 있으며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세계적으로도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WOAH-listed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질병으로 관리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차 세균감염 보고가 다수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주요 증식 기관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호흡기계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산란장기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신장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전파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(Transmission)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전염성이 매우 높으며 잠복기가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24~48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시간으로 매우 짧아 급성으로 전파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비말과 분변을 통한 수평전파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3" name="Picture 7" descr="IMG_1948">
            <a:extLst>
              <a:ext uri="{FF2B5EF4-FFF2-40B4-BE49-F238E27FC236}">
                <a16:creationId xmlns:a16="http://schemas.microsoft.com/office/drawing/2014/main" id="{20012998-66FA-0EE5-05D3-7F802276CF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9" b="-273"/>
          <a:stretch/>
        </p:blipFill>
        <p:spPr bwMode="auto">
          <a:xfrm>
            <a:off x="162345" y="5184155"/>
            <a:ext cx="2324038" cy="152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046C48-7F4E-EF55-AACD-1A83B3480E62}"/>
              </a:ext>
            </a:extLst>
          </p:cNvPr>
          <p:cNvSpPr txBox="1"/>
          <p:nvPr/>
        </p:nvSpPr>
        <p:spPr>
          <a:xfrm>
            <a:off x="670980" y="6777982"/>
            <a:ext cx="1306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기관지 삼출물</a:t>
            </a:r>
          </a:p>
        </p:txBody>
      </p:sp>
    </p:spTree>
    <p:extLst>
      <p:ext uri="{BB962C8B-B14F-4D97-AF65-F5344CB8AC3E}">
        <p14:creationId xmlns:p14="http://schemas.microsoft.com/office/powerpoint/2010/main" val="645575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762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전염성기관지염바이러스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변이가 많은 이유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4F972B4-68D0-0AA3-6829-28DA60D153B2}"/>
              </a:ext>
            </a:extLst>
          </p:cNvPr>
          <p:cNvGrpSpPr/>
          <p:nvPr/>
        </p:nvGrpSpPr>
        <p:grpSpPr>
          <a:xfrm>
            <a:off x="1460657" y="4619625"/>
            <a:ext cx="6985547" cy="1998769"/>
            <a:chOff x="510808" y="2855343"/>
            <a:chExt cx="7725913" cy="2210609"/>
          </a:xfrm>
        </p:grpSpPr>
        <p:pic>
          <p:nvPicPr>
            <p:cNvPr id="4" name="Picture 4" descr="ê´ë ¨ ì´ë¯¸ì§">
              <a:extLst>
                <a:ext uri="{FF2B5EF4-FFF2-40B4-BE49-F238E27FC236}">
                  <a16:creationId xmlns:a16="http://schemas.microsoft.com/office/drawing/2014/main" id="{C1888BE5-967F-823F-787E-D4C549C46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808" y="2855343"/>
              <a:ext cx="2959968" cy="2210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사각형 설명선 144">
              <a:extLst>
                <a:ext uri="{FF2B5EF4-FFF2-40B4-BE49-F238E27FC236}">
                  <a16:creationId xmlns:a16="http://schemas.microsoft.com/office/drawing/2014/main" id="{AC1D2497-FB8D-90E7-023F-5971D1FED908}"/>
                </a:ext>
              </a:extLst>
            </p:cNvPr>
            <p:cNvSpPr/>
            <p:nvPr/>
          </p:nvSpPr>
          <p:spPr bwMode="auto">
            <a:xfrm rot="5400000">
              <a:off x="5086517" y="1860566"/>
              <a:ext cx="1975058" cy="4240251"/>
            </a:xfrm>
            <a:prstGeom prst="wedgeRectCallout">
              <a:avLst>
                <a:gd name="adj1" fmla="val -29092"/>
                <a:gd name="adj2" fmla="val 71453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sz="800" dirty="0">
                <a:latin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7" name="그룹 192">
              <a:extLst>
                <a:ext uri="{FF2B5EF4-FFF2-40B4-BE49-F238E27FC236}">
                  <a16:creationId xmlns:a16="http://schemas.microsoft.com/office/drawing/2014/main" id="{7D77738F-0D72-F73D-4E56-72E23822BD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3922" y="3129897"/>
              <a:ext cx="4282799" cy="1747631"/>
              <a:chOff x="3631332" y="4024635"/>
              <a:chExt cx="6658410" cy="2343108"/>
            </a:xfrm>
          </p:grpSpPr>
          <p:sp>
            <p:nvSpPr>
              <p:cNvPr id="12" name="Rectangle 16">
                <a:extLst>
                  <a:ext uri="{FF2B5EF4-FFF2-40B4-BE49-F238E27FC236}">
                    <a16:creationId xmlns:a16="http://schemas.microsoft.com/office/drawing/2014/main" id="{8F761BBC-5B9E-8009-E8E5-D004B8C67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9364" y="4287045"/>
                <a:ext cx="3341403" cy="179054"/>
              </a:xfrm>
              <a:prstGeom prst="rect">
                <a:avLst/>
              </a:prstGeom>
              <a:solidFill>
                <a:srgbClr val="003300"/>
              </a:solidFill>
              <a:ln w="12700">
                <a:solidFill>
                  <a:srgbClr val="00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Rectangle 17">
                <a:extLst>
                  <a:ext uri="{FF2B5EF4-FFF2-40B4-BE49-F238E27FC236}">
                    <a16:creationId xmlns:a16="http://schemas.microsoft.com/office/drawing/2014/main" id="{DF2A5B65-7DD9-0E41-F9DE-6B0848B3D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1332" y="4250075"/>
                <a:ext cx="396257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 b="1" dirty="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14" name="Rectangle 18">
                <a:extLst>
                  <a:ext uri="{FF2B5EF4-FFF2-40B4-BE49-F238E27FC236}">
                    <a16:creationId xmlns:a16="http://schemas.microsoft.com/office/drawing/2014/main" id="{A645E513-16A7-F453-B134-5EF72C4C7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8544" y="4250075"/>
                <a:ext cx="398748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 b="1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5" name="Rectangle 20">
                <a:extLst>
                  <a:ext uri="{FF2B5EF4-FFF2-40B4-BE49-F238E27FC236}">
                    <a16:creationId xmlns:a16="http://schemas.microsoft.com/office/drawing/2014/main" id="{D371FAA4-0A84-1521-BDE5-7A4D919FD0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771" y="6140123"/>
                <a:ext cx="183769" cy="112009"/>
              </a:xfrm>
              <a:prstGeom prst="rect">
                <a:avLst/>
              </a:prstGeom>
              <a:solidFill>
                <a:srgbClr val="FF7C80"/>
              </a:solidFill>
              <a:ln w="12700">
                <a:solidFill>
                  <a:srgbClr val="FF7C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 dirty="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Line 21">
                <a:extLst>
                  <a:ext uri="{FF2B5EF4-FFF2-40B4-BE49-F238E27FC236}">
                    <a16:creationId xmlns:a16="http://schemas.microsoft.com/office/drawing/2014/main" id="{3631C319-D4F6-2924-C16C-883E3FBFB7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8206" y="4909832"/>
                <a:ext cx="18729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Line 22">
                <a:extLst>
                  <a:ext uri="{FF2B5EF4-FFF2-40B4-BE49-F238E27FC236}">
                    <a16:creationId xmlns:a16="http://schemas.microsoft.com/office/drawing/2014/main" id="{36B19819-F98D-CA87-5836-7410BA903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5751" y="4909832"/>
                <a:ext cx="135155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Line 23">
                <a:extLst>
                  <a:ext uri="{FF2B5EF4-FFF2-40B4-BE49-F238E27FC236}">
                    <a16:creationId xmlns:a16="http://schemas.microsoft.com/office/drawing/2014/main" id="{EDC85FAB-A715-0719-A6E8-9A30CA8AC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0791" y="4816314"/>
                <a:ext cx="0" cy="1935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Line 24">
                <a:extLst>
                  <a:ext uri="{FF2B5EF4-FFF2-40B4-BE49-F238E27FC236}">
                    <a16:creationId xmlns:a16="http://schemas.microsoft.com/office/drawing/2014/main" id="{4408C583-6FDB-BFD7-F082-2968104D2C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3396" y="4816314"/>
                <a:ext cx="0" cy="1935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Line 25">
                <a:extLst>
                  <a:ext uri="{FF2B5EF4-FFF2-40B4-BE49-F238E27FC236}">
                    <a16:creationId xmlns:a16="http://schemas.microsoft.com/office/drawing/2014/main" id="{49A9E5C5-B6E0-21D4-B6D1-91AD1D3C8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63246" y="4816314"/>
                <a:ext cx="0" cy="1935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Line 26">
                <a:extLst>
                  <a:ext uri="{FF2B5EF4-FFF2-40B4-BE49-F238E27FC236}">
                    <a16:creationId xmlns:a16="http://schemas.microsoft.com/office/drawing/2014/main" id="{83823556-7EB5-FED4-10F3-E5C16B1B7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5851" y="4816314"/>
                <a:ext cx="1069" cy="1935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Line 27">
                <a:extLst>
                  <a:ext uri="{FF2B5EF4-FFF2-40B4-BE49-F238E27FC236}">
                    <a16:creationId xmlns:a16="http://schemas.microsoft.com/office/drawing/2014/main" id="{476C160B-8536-7630-8D06-38E6ECC930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46875" y="4816314"/>
                <a:ext cx="0" cy="1935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Rectangle 32">
                <a:extLst>
                  <a:ext uri="{FF2B5EF4-FFF2-40B4-BE49-F238E27FC236}">
                    <a16:creationId xmlns:a16="http://schemas.microsoft.com/office/drawing/2014/main" id="{28B0A10E-0AB4-68F6-4096-E9ADF6F63B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6337" y="4600992"/>
                <a:ext cx="340828" cy="45047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>
                    <a:latin typeface="+mn-ea"/>
                    <a:ea typeface="+mn-ea"/>
                    <a:cs typeface="Times New Roman" panose="02020603050405020304" pitchFamily="18" charset="0"/>
                  </a:rPr>
                  <a:t> 1</a:t>
                </a:r>
              </a:p>
            </p:txBody>
          </p:sp>
          <p:sp>
            <p:nvSpPr>
              <p:cNvPr id="26" name="Rectangle 33">
                <a:extLst>
                  <a:ext uri="{FF2B5EF4-FFF2-40B4-BE49-F238E27FC236}">
                    <a16:creationId xmlns:a16="http://schemas.microsoft.com/office/drawing/2014/main" id="{008FDBEE-F609-720B-5A7C-DFC13EAD6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6954" y="4600995"/>
                <a:ext cx="588153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538</a:t>
                </a:r>
              </a:p>
            </p:txBody>
          </p:sp>
          <p:sp>
            <p:nvSpPr>
              <p:cNvPr id="27" name="Rectangle 34">
                <a:extLst>
                  <a:ext uri="{FF2B5EF4-FFF2-40B4-BE49-F238E27FC236}">
                    <a16:creationId xmlns:a16="http://schemas.microsoft.com/office/drawing/2014/main" id="{1BD07D26-50F8-FFDB-BBCB-E09A5243E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9679" y="4623183"/>
                <a:ext cx="633012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>
                  <a:defRPr/>
                </a:pPr>
                <a:r>
                  <a:rPr lang="en-US" altLang="ko-KR" sz="80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1162</a:t>
                </a:r>
              </a:p>
            </p:txBody>
          </p:sp>
          <p:sp>
            <p:nvSpPr>
              <p:cNvPr id="28" name="Rectangle 35">
                <a:extLst>
                  <a:ext uri="{FF2B5EF4-FFF2-40B4-BE49-F238E27FC236}">
                    <a16:creationId xmlns:a16="http://schemas.microsoft.com/office/drawing/2014/main" id="{0C1AE5F4-886B-821F-2F1D-F8F5E124C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3031" y="4622745"/>
                <a:ext cx="570708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>
                    <a:solidFill>
                      <a:srgbClr val="C0000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  </a:t>
                </a:r>
                <a:r>
                  <a:rPr lang="en-US" altLang="ko-KR" sz="800" b="1">
                    <a:solidFill>
                      <a:srgbClr val="C0000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S1</a:t>
                </a:r>
                <a:r>
                  <a:rPr lang="en-US" altLang="ko-KR" sz="800">
                    <a:solidFill>
                      <a:srgbClr val="C0000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29" name="Rectangle 36">
                <a:extLst>
                  <a:ext uri="{FF2B5EF4-FFF2-40B4-BE49-F238E27FC236}">
                    <a16:creationId xmlns:a16="http://schemas.microsoft.com/office/drawing/2014/main" id="{2F803E8E-B31C-2D54-ACB7-8696CEDEF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1020" y="4635292"/>
                <a:ext cx="555755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 dirty="0">
                    <a:solidFill>
                      <a:srgbClr val="00B05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  </a:t>
                </a:r>
                <a:r>
                  <a:rPr lang="en-US" altLang="ko-KR" sz="800" b="1" dirty="0">
                    <a:solidFill>
                      <a:srgbClr val="00B05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S2</a:t>
                </a:r>
              </a:p>
            </p:txBody>
          </p:sp>
          <p:sp>
            <p:nvSpPr>
              <p:cNvPr id="30" name="Rectangle 40">
                <a:extLst>
                  <a:ext uri="{FF2B5EF4-FFF2-40B4-BE49-F238E27FC236}">
                    <a16:creationId xmlns:a16="http://schemas.microsoft.com/office/drawing/2014/main" id="{897D78CC-FB62-E488-B8D8-A921CCE00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5712" y="4918513"/>
                <a:ext cx="1522716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>
                  <a:defRPr/>
                </a:pPr>
                <a:r>
                  <a:rPr lang="en-US" altLang="ko-KR" sz="800" dirty="0">
                    <a:solidFill>
                      <a:srgbClr val="C0000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520 amino acids</a:t>
                </a:r>
              </a:p>
            </p:txBody>
          </p:sp>
          <p:sp>
            <p:nvSpPr>
              <p:cNvPr id="31" name="Rectangle 41">
                <a:extLst>
                  <a:ext uri="{FF2B5EF4-FFF2-40B4-BE49-F238E27FC236}">
                    <a16:creationId xmlns:a16="http://schemas.microsoft.com/office/drawing/2014/main" id="{94F9470C-42D5-ABB0-D2E5-3B3B27781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0024" y="4931581"/>
                <a:ext cx="1520224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 dirty="0">
                    <a:solidFill>
                      <a:srgbClr val="00B050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625 amino acids</a:t>
                </a:r>
              </a:p>
            </p:txBody>
          </p:sp>
          <p:sp>
            <p:nvSpPr>
              <p:cNvPr id="32" name="Rectangle 42">
                <a:extLst>
                  <a:ext uri="{FF2B5EF4-FFF2-40B4-BE49-F238E27FC236}">
                    <a16:creationId xmlns:a16="http://schemas.microsoft.com/office/drawing/2014/main" id="{6194D447-8E6F-2563-D078-67ED2627E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771" y="5839615"/>
                <a:ext cx="183769" cy="112009"/>
              </a:xfrm>
              <a:prstGeom prst="rect">
                <a:avLst/>
              </a:prstGeom>
              <a:solidFill>
                <a:srgbClr val="99CC00"/>
              </a:solidFill>
              <a:ln w="12700">
                <a:solidFill>
                  <a:srgbClr val="99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Rectangle 43">
                <a:extLst>
                  <a:ext uri="{FF2B5EF4-FFF2-40B4-BE49-F238E27FC236}">
                    <a16:creationId xmlns:a16="http://schemas.microsoft.com/office/drawing/2014/main" id="{09F0FDEC-A8F0-3DB3-4EB9-F080DF233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004" y="5749359"/>
                <a:ext cx="1859158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 b="1" dirty="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Hypervariable region</a:t>
                </a:r>
              </a:p>
            </p:txBody>
          </p:sp>
          <p:sp>
            <p:nvSpPr>
              <p:cNvPr id="34" name="Rectangle 45">
                <a:extLst>
                  <a:ext uri="{FF2B5EF4-FFF2-40B4-BE49-F238E27FC236}">
                    <a16:creationId xmlns:a16="http://schemas.microsoft.com/office/drawing/2014/main" id="{BB49C52D-4FD5-4A26-74E8-7D329E1CB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001" y="6082329"/>
                <a:ext cx="1452935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latinLnBrk="0" hangingPunct="0"/>
                <a:r>
                  <a:rPr lang="en-US" altLang="ko-KR" sz="800" dirty="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Heptad repeats</a:t>
                </a:r>
              </a:p>
            </p:txBody>
          </p:sp>
          <p:pic>
            <p:nvPicPr>
              <p:cNvPr id="35" name="Picture 47">
                <a:extLst>
                  <a:ext uri="{FF2B5EF4-FFF2-40B4-BE49-F238E27FC236}">
                    <a16:creationId xmlns:a16="http://schemas.microsoft.com/office/drawing/2014/main" id="{FA1D7751-3633-DB76-6F9D-FEA68D162FB3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708434" y="4024635"/>
                <a:ext cx="1179539" cy="200528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36" name="Line 48">
                <a:extLst>
                  <a:ext uri="{FF2B5EF4-FFF2-40B4-BE49-F238E27FC236}">
                    <a16:creationId xmlns:a16="http://schemas.microsoft.com/office/drawing/2014/main" id="{0DC7FC23-1EB9-7A44-FA20-D78EA76C51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5162" y="4181230"/>
                <a:ext cx="534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Line 49">
                <a:extLst>
                  <a:ext uri="{FF2B5EF4-FFF2-40B4-BE49-F238E27FC236}">
                    <a16:creationId xmlns:a16="http://schemas.microsoft.com/office/drawing/2014/main" id="{5F003237-A6D7-F1E0-8E86-EF2D32C96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33712" y="4181230"/>
                <a:ext cx="1677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Line 50">
                <a:extLst>
                  <a:ext uri="{FF2B5EF4-FFF2-40B4-BE49-F238E27FC236}">
                    <a16:creationId xmlns:a16="http://schemas.microsoft.com/office/drawing/2014/main" id="{5F99A486-E467-500C-90D3-37937BA96C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55080" y="5344818"/>
                <a:ext cx="1677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Line 51">
                <a:extLst>
                  <a:ext uri="{FF2B5EF4-FFF2-40B4-BE49-F238E27FC236}">
                    <a16:creationId xmlns:a16="http://schemas.microsoft.com/office/drawing/2014/main" id="{C72D8977-4D47-6C7A-F00C-290837FD83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95678" y="4865248"/>
                <a:ext cx="0" cy="4708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ectangle 52">
                <a:extLst>
                  <a:ext uri="{FF2B5EF4-FFF2-40B4-BE49-F238E27FC236}">
                    <a16:creationId xmlns:a16="http://schemas.microsoft.com/office/drawing/2014/main" id="{77A45DA0-AA32-A1A6-D3DB-C442DB21E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4600" y="4651018"/>
                <a:ext cx="884722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ko-KR" sz="80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~ 200 A</a:t>
                </a:r>
              </a:p>
            </p:txBody>
          </p:sp>
          <p:sp>
            <p:nvSpPr>
              <p:cNvPr id="41" name="Line 54">
                <a:extLst>
                  <a:ext uri="{FF2B5EF4-FFF2-40B4-BE49-F238E27FC236}">
                    <a16:creationId xmlns:a16="http://schemas.microsoft.com/office/drawing/2014/main" id="{67C93975-B991-6A9E-43CA-373EEAE36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01021" y="4177972"/>
                <a:ext cx="0" cy="4882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Line 55">
                <a:extLst>
                  <a:ext uri="{FF2B5EF4-FFF2-40B4-BE49-F238E27FC236}">
                    <a16:creationId xmlns:a16="http://schemas.microsoft.com/office/drawing/2014/main" id="{BCE59915-A900-D783-41C8-7AC151775D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46962" y="5491626"/>
                <a:ext cx="0" cy="30340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Line 56">
                <a:extLst>
                  <a:ext uri="{FF2B5EF4-FFF2-40B4-BE49-F238E27FC236}">
                    <a16:creationId xmlns:a16="http://schemas.microsoft.com/office/drawing/2014/main" id="{18188D87-1545-F275-6AD5-52B8C5512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01021" y="5486188"/>
                <a:ext cx="4166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Line 57">
                <a:extLst>
                  <a:ext uri="{FF2B5EF4-FFF2-40B4-BE49-F238E27FC236}">
                    <a16:creationId xmlns:a16="http://schemas.microsoft.com/office/drawing/2014/main" id="{EAA62287-EC43-C0C6-5BFB-C777C7FD57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01021" y="5799378"/>
                <a:ext cx="4166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Rectangle 58">
                <a:extLst>
                  <a:ext uri="{FF2B5EF4-FFF2-40B4-BE49-F238E27FC236}">
                    <a16:creationId xmlns:a16="http://schemas.microsoft.com/office/drawing/2014/main" id="{49254601-8469-5097-9CE0-ECB25D0880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95678" y="5505112"/>
                <a:ext cx="1094064" cy="28541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latinLnBrk="0"/>
                <a:r>
                  <a:rPr lang="en-US" altLang="ko-KR" sz="800" dirty="0">
                    <a:solidFill>
                      <a:schemeClr val="tx1"/>
                    </a:solidFill>
                    <a:latin typeface="+mn-ea"/>
                    <a:ea typeface="+mn-ea"/>
                    <a:cs typeface="Times New Roman" panose="02020603050405020304" pitchFamily="18" charset="0"/>
                  </a:rPr>
                  <a:t>Membrane</a:t>
                </a:r>
              </a:p>
            </p:txBody>
          </p:sp>
          <p:sp>
            <p:nvSpPr>
              <p:cNvPr id="46" name="Text Box 59">
                <a:extLst>
                  <a:ext uri="{FF2B5EF4-FFF2-40B4-BE49-F238E27FC236}">
                    <a16:creationId xmlns:a16="http://schemas.microsoft.com/office/drawing/2014/main" id="{DB458B88-CCF4-50CC-D51C-C6CAB7ED31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57155" y="4542376"/>
                <a:ext cx="424168" cy="288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latinLnBrk="0"/>
                <a:r>
                  <a:rPr lang="ko-KR" altLang="en-US" sz="800" dirty="0" err="1">
                    <a:latin typeface="+mn-ea"/>
                    <a:ea typeface="+mn-ea"/>
                    <a:cs typeface="Times New Roman" panose="02020603050405020304" pitchFamily="18" charset="0"/>
                  </a:rPr>
                  <a:t>ㅇ</a:t>
                </a:r>
                <a:endParaRPr lang="ko-KR" altLang="en-US" sz="800" dirty="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Rectangle 13">
                <a:extLst>
                  <a:ext uri="{FF2B5EF4-FFF2-40B4-BE49-F238E27FC236}">
                    <a16:creationId xmlns:a16="http://schemas.microsoft.com/office/drawing/2014/main" id="{91CE24E4-7CCE-6C3F-B7FB-E8800D1EF2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1013" y="4287045"/>
                <a:ext cx="408632" cy="179054"/>
              </a:xfrm>
              <a:prstGeom prst="rect">
                <a:avLst/>
              </a:prstGeom>
              <a:solidFill>
                <a:srgbClr val="FF7C80"/>
              </a:solidFill>
              <a:ln w="12700">
                <a:solidFill>
                  <a:srgbClr val="FF7C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Rectangle 15">
                <a:extLst>
                  <a:ext uri="{FF2B5EF4-FFF2-40B4-BE49-F238E27FC236}">
                    <a16:creationId xmlns:a16="http://schemas.microsoft.com/office/drawing/2014/main" id="{237CA2E9-3EF5-ECA7-4868-34696622A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12027" y="4287045"/>
                <a:ext cx="203681" cy="179054"/>
              </a:xfrm>
              <a:prstGeom prst="rect">
                <a:avLst/>
              </a:prstGeom>
              <a:solidFill>
                <a:srgbClr val="FF7C80"/>
              </a:solidFill>
              <a:ln w="12700">
                <a:solidFill>
                  <a:srgbClr val="FF7C8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그룹 189">
              <a:extLst>
                <a:ext uri="{FF2B5EF4-FFF2-40B4-BE49-F238E27FC236}">
                  <a16:creationId xmlns:a16="http://schemas.microsoft.com/office/drawing/2014/main" id="{4C460D3A-19D9-3BCF-DEBF-D5A0DC8BC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17131" y="3320824"/>
              <a:ext cx="528901" cy="137311"/>
              <a:chOff x="4219317" y="2636911"/>
              <a:chExt cx="783900" cy="155935"/>
            </a:xfrm>
          </p:grpSpPr>
          <p:sp>
            <p:nvSpPr>
              <p:cNvPr id="9" name="Rectangle 6">
                <a:extLst>
                  <a:ext uri="{FF2B5EF4-FFF2-40B4-BE49-F238E27FC236}">
                    <a16:creationId xmlns:a16="http://schemas.microsoft.com/office/drawing/2014/main" id="{F28D2FC7-D82B-9D10-75CA-920683E69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317" y="2636913"/>
                <a:ext cx="351852" cy="155931"/>
              </a:xfrm>
              <a:prstGeom prst="rect">
                <a:avLst/>
              </a:prstGeom>
              <a:solidFill>
                <a:srgbClr val="99CC00"/>
              </a:solidFill>
              <a:ln w="12700">
                <a:solidFill>
                  <a:srgbClr val="99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6C062E8A-C5CC-7BE7-35F9-06293124D4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7193" y="2636911"/>
                <a:ext cx="216024" cy="155935"/>
              </a:xfrm>
              <a:prstGeom prst="rect">
                <a:avLst/>
              </a:prstGeom>
              <a:solidFill>
                <a:srgbClr val="99CC00"/>
              </a:solidFill>
              <a:ln w="12700">
                <a:solidFill>
                  <a:srgbClr val="99CC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latinLnBrk="0"/>
                <a:endParaRPr lang="ko-KR" altLang="en-US" sz="800">
                  <a:latin typeface="+mn-ea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49" name="내용 개체 틀 2">
            <a:extLst>
              <a:ext uri="{FF2B5EF4-FFF2-40B4-BE49-F238E27FC236}">
                <a16:creationId xmlns:a16="http://schemas.microsoft.com/office/drawing/2014/main" id="{B2FAE35F-8F47-D047-F77B-EC6CD517444F}"/>
              </a:ext>
            </a:extLst>
          </p:cNvPr>
          <p:cNvSpPr txBox="1">
            <a:spLocks/>
          </p:cNvSpPr>
          <p:nvPr/>
        </p:nvSpPr>
        <p:spPr>
          <a:xfrm>
            <a:off x="393124" y="2194957"/>
            <a:ext cx="9120614" cy="21338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스파이크 단백질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(Spike Protein) </a:t>
            </a:r>
            <a:r>
              <a:rPr lang="en-US" altLang="ko-KR" sz="16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: 2</a:t>
            </a:r>
            <a:r>
              <a:rPr lang="ko-KR" altLang="en-US" sz="16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개의 </a:t>
            </a:r>
            <a:r>
              <a:rPr lang="en-US" altLang="ko-KR" sz="16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subunit</a:t>
            </a:r>
            <a:r>
              <a:rPr lang="ko-KR" altLang="en-US" sz="16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으로 구성</a:t>
            </a:r>
            <a:r>
              <a:rPr lang="en-US" altLang="ko-KR" sz="16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세포의 부착 및 함입에 관여 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S1 subunit 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(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약 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500-550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개의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 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아미노산으로 구성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)</a:t>
            </a:r>
            <a:b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</a:b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: 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중화 항체 형성에 관여하는 단백질을 포함하여 여러 항원 결정기를 포함</a:t>
            </a:r>
            <a:b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</a:b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세포 표면의 수용체를 인식하여 부착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S2 subunit 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(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약 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630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개의 아미노산으로 구성</a:t>
            </a:r>
            <a:r>
              <a:rPr lang="en-US" altLang="ko-KR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): </a:t>
            </a:r>
            <a:r>
              <a:rPr lang="ko-KR" altLang="en-US" sz="1400" b="0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Times New Roman" panose="02020603050405020304" pitchFamily="18" charset="0"/>
              </a:rPr>
              <a:t>세포막에 바이러스를 함입하여 바이러스의 유전자를 세포 내로 전달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56BB54-442C-46A7-FA05-6E3083D7A890}"/>
              </a:ext>
            </a:extLst>
          </p:cNvPr>
          <p:cNvSpPr txBox="1"/>
          <p:nvPr/>
        </p:nvSpPr>
        <p:spPr>
          <a:xfrm>
            <a:off x="1515678" y="1209843"/>
            <a:ext cx="86035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변이를 결정하는 혈청형을 결정하는 스파이크 단백질의 변이 때문</a:t>
            </a:r>
          </a:p>
        </p:txBody>
      </p:sp>
    </p:spTree>
    <p:extLst>
      <p:ext uri="{BB962C8B-B14F-4D97-AF65-F5344CB8AC3E}">
        <p14:creationId xmlns:p14="http://schemas.microsoft.com/office/powerpoint/2010/main" val="3763119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50028" y="269377"/>
            <a:ext cx="8928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 바이러스 </a:t>
            </a:r>
            <a:r>
              <a:rPr lang="en-US" altLang="ko-KR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변이를 예의주시 해야 하는 이유</a:t>
            </a:r>
            <a:r>
              <a:rPr lang="en-US" altLang="ko-KR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!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56BB54-442C-46A7-FA05-6E3083D7A890}"/>
              </a:ext>
            </a:extLst>
          </p:cNvPr>
          <p:cNvSpPr txBox="1"/>
          <p:nvPr/>
        </p:nvSpPr>
        <p:spPr>
          <a:xfrm>
            <a:off x="622300" y="1058346"/>
            <a:ext cx="86035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코로나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19(SARS-CoV-2)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의 교훈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:</a:t>
            </a:r>
          </a:p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스파이크 단백질의 변이로 인한 돌연변이는 기존 백신의 효과를 제한할 수 있다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!</a:t>
            </a:r>
          </a:p>
        </p:txBody>
      </p:sp>
      <p:pic>
        <p:nvPicPr>
          <p:cNvPr id="3" name="Picture 2" descr="[자료1] 주요 변이 바이러스">
            <a:extLst>
              <a:ext uri="{FF2B5EF4-FFF2-40B4-BE49-F238E27FC236}">
                <a16:creationId xmlns:a16="http://schemas.microsoft.com/office/drawing/2014/main" id="{35A873B3-1AED-47E3-AED9-9E01EF243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08" y="2582071"/>
            <a:ext cx="6602076" cy="392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4114D7-9B3B-52AB-4CF7-6DFEA9460195}"/>
              </a:ext>
            </a:extLst>
          </p:cNvPr>
          <p:cNvSpPr txBox="1"/>
          <p:nvPr/>
        </p:nvSpPr>
        <p:spPr>
          <a:xfrm>
            <a:off x="5830176" y="6753225"/>
            <a:ext cx="1114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000" dirty="0">
                <a:solidFill>
                  <a:srgbClr val="554F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서울대학교 병원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11C82C-3E5C-A742-6A29-E1D626F89340}"/>
              </a:ext>
            </a:extLst>
          </p:cNvPr>
          <p:cNvSpPr txBox="1"/>
          <p:nvPr/>
        </p:nvSpPr>
        <p:spPr>
          <a:xfrm>
            <a:off x="9706341" y="722869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000" dirty="0" err="1">
                <a:solidFill>
                  <a:srgbClr val="554F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팜이데일리</a:t>
            </a:r>
            <a:endParaRPr lang="ko-KR" altLang="en-US" sz="1000" dirty="0">
              <a:solidFill>
                <a:srgbClr val="554F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Picture 4" descr="슈퍼변이 '오미크론'이 위험한 이유…'백신 무력화·높은 전염성'+ 팜이데일리">
            <a:extLst>
              <a:ext uri="{FF2B5EF4-FFF2-40B4-BE49-F238E27FC236}">
                <a16:creationId xmlns:a16="http://schemas.microsoft.com/office/drawing/2014/main" id="{7CD99CC3-EA0E-C110-35F5-4510DC593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512" y="1838508"/>
            <a:ext cx="3011674" cy="530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382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01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31701" y="258298"/>
            <a:ext cx="8928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 바이러스 </a:t>
            </a:r>
            <a:r>
              <a:rPr lang="en-US" altLang="ko-KR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변이를 예의주시 해야 하는 이유</a:t>
            </a:r>
            <a:r>
              <a:rPr lang="en-US" altLang="ko-KR" sz="20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!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56BB54-442C-46A7-FA05-6E3083D7A890}"/>
              </a:ext>
            </a:extLst>
          </p:cNvPr>
          <p:cNvSpPr txBox="1"/>
          <p:nvPr/>
        </p:nvSpPr>
        <p:spPr>
          <a:xfrm>
            <a:off x="622300" y="1058346"/>
            <a:ext cx="86035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코로나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19(SARS-CoV-2)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의 교훈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:</a:t>
            </a:r>
          </a:p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스파이크 단백질의 변이로 인한 돌연변이는 기존 백신의 효과를 제한할 수 있다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4114D7-9B3B-52AB-4CF7-6DFEA9460195}"/>
              </a:ext>
            </a:extLst>
          </p:cNvPr>
          <p:cNvSpPr txBox="1"/>
          <p:nvPr/>
        </p:nvSpPr>
        <p:spPr>
          <a:xfrm>
            <a:off x="6413500" y="698247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000">
                <a:solidFill>
                  <a:srgbClr val="554F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질병관리청</a:t>
            </a:r>
            <a:endParaRPr lang="ko-KR" altLang="en-US" sz="1000" dirty="0">
              <a:solidFill>
                <a:srgbClr val="554F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11C82C-3E5C-A742-6A29-E1D626F89340}"/>
              </a:ext>
            </a:extLst>
          </p:cNvPr>
          <p:cNvSpPr txBox="1"/>
          <p:nvPr/>
        </p:nvSpPr>
        <p:spPr>
          <a:xfrm>
            <a:off x="9706341" y="722869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1000" dirty="0" err="1">
                <a:solidFill>
                  <a:srgbClr val="554F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팜이데일리</a:t>
            </a:r>
            <a:endParaRPr lang="ko-KR" altLang="en-US" sz="1000" dirty="0">
              <a:solidFill>
                <a:srgbClr val="554F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Picture 4" descr="슈퍼변이 '오미크론'이 위험한 이유…'백신 무력화·높은 전염성'+ 팜이데일리">
            <a:extLst>
              <a:ext uri="{FF2B5EF4-FFF2-40B4-BE49-F238E27FC236}">
                <a16:creationId xmlns:a16="http://schemas.microsoft.com/office/drawing/2014/main" id="{7CD99CC3-EA0E-C110-35F5-4510DC593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512" y="1838508"/>
            <a:ext cx="3011674" cy="530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8E8DFD8-5AB8-5DCA-854A-8FDEF46A5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31" y="1896302"/>
            <a:ext cx="3747069" cy="530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F68C80-FCE7-ED54-68AB-3D936E26A45D}"/>
              </a:ext>
            </a:extLst>
          </p:cNvPr>
          <p:cNvSpPr txBox="1"/>
          <p:nvPr/>
        </p:nvSpPr>
        <p:spPr>
          <a:xfrm>
            <a:off x="241300" y="3458259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 변이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＂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에는</a:t>
            </a:r>
            <a:b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 백신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＂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으로</a:t>
            </a:r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468CF3D1-94C8-B67F-D7D9-5CC7938ECD9A}"/>
              </a:ext>
            </a:extLst>
          </p:cNvPr>
          <p:cNvCxnSpPr>
            <a:cxnSpLocks/>
            <a:endCxn id="4" idx="0"/>
          </p:cNvCxnSpPr>
          <p:nvPr/>
        </p:nvCxnSpPr>
        <p:spPr>
          <a:xfrm rot="10800000" flipV="1">
            <a:off x="1314672" y="2615627"/>
            <a:ext cx="1501101" cy="8426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53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8575"/>
            <a:ext cx="10692002" cy="7560309"/>
            <a:chOff x="0" y="8"/>
            <a:chExt cx="10692002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8016" y="12"/>
              <a:ext cx="6853986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8"/>
              <a:ext cx="5988685" cy="7560309"/>
            </a:xfrm>
            <a:custGeom>
              <a:avLst/>
              <a:gdLst/>
              <a:ahLst/>
              <a:cxnLst/>
              <a:rect l="l" t="t" r="r" b="b"/>
              <a:pathLst>
                <a:path w="5988685" h="7560309">
                  <a:moveTo>
                    <a:pt x="5988240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4325747" y="7559992"/>
                  </a:lnTo>
                  <a:lnTo>
                    <a:pt x="5988240" y="0"/>
                  </a:lnTo>
                  <a:close/>
                </a:path>
              </a:pathLst>
            </a:custGeom>
            <a:solidFill>
              <a:srgbClr val="003710"/>
            </a:solidFill>
          </p:spPr>
          <p:txBody>
            <a:bodyPr wrap="square" lIns="0" tIns="0" rIns="0" bIns="0" rtlCol="0"/>
            <a:lstStyle/>
            <a:p>
              <a:endParaRPr dirty="0">
                <a:latin typeface="Abadi" panose="020B0604020104020204" pitchFamily="34" charset="0"/>
              </a:endParaRPr>
            </a:p>
          </p:txBody>
        </p:sp>
      </p:grpSp>
      <p:sp>
        <p:nvSpPr>
          <p:cNvPr id="8" name="object 8"/>
          <p:cNvSpPr/>
          <p:nvPr/>
        </p:nvSpPr>
        <p:spPr>
          <a:xfrm flipH="1">
            <a:off x="333777" y="1851721"/>
            <a:ext cx="105642" cy="2397318"/>
          </a:xfrm>
          <a:custGeom>
            <a:avLst/>
            <a:gdLst/>
            <a:ahLst/>
            <a:cxnLst/>
            <a:rect l="l" t="t" r="r" b="b"/>
            <a:pathLst>
              <a:path h="2010410">
                <a:moveTo>
                  <a:pt x="0" y="0"/>
                </a:moveTo>
                <a:lnTo>
                  <a:pt x="0" y="2010003"/>
                </a:lnTo>
              </a:path>
            </a:pathLst>
          </a:custGeom>
          <a:ln w="444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badi" panose="020B06040201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B33716-23D0-4C84-A758-2A897EFC019B}"/>
              </a:ext>
            </a:extLst>
          </p:cNvPr>
          <p:cNvSpPr txBox="1"/>
          <p:nvPr/>
        </p:nvSpPr>
        <p:spPr>
          <a:xfrm>
            <a:off x="594047" y="1851267"/>
            <a:ext cx="5394638" cy="2080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Chapter.2</a:t>
            </a: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5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3</a:t>
            </a: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세대 </a:t>
            </a:r>
            <a:r>
              <a:rPr lang="en-US" altLang="ko-KR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QX-IBV / LPAI Y280 </a:t>
            </a:r>
          </a:p>
          <a:p>
            <a:pPr marL="12700" marR="0" lvl="0" indent="0" algn="l" defTabSz="914400" rtl="0" eaLnBrk="1" fontAlgn="auto" latinLnBrk="1" hangingPunct="1">
              <a:lnSpc>
                <a:spcPct val="15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국내 발생 동향</a:t>
            </a:r>
          </a:p>
        </p:txBody>
      </p:sp>
    </p:spTree>
    <p:extLst>
      <p:ext uri="{BB962C8B-B14F-4D97-AF65-F5344CB8AC3E}">
        <p14:creationId xmlns:p14="http://schemas.microsoft.com/office/powerpoint/2010/main" val="1744623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A2C7A-02AB-4351-19A5-174B18310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 descr="텍스트, 스크린샷, 그래픽 디자인, 평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84B8F8E-1E8A-7455-D0C1-E8C1529759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0" y="1264797"/>
            <a:ext cx="2665619" cy="5990276"/>
          </a:xfrm>
          <a:prstGeom prst="rect">
            <a:avLst/>
          </a:prstGeom>
        </p:spPr>
      </p:pic>
      <p:pic>
        <p:nvPicPr>
          <p:cNvPr id="12" name="내용 개체 틀 4">
            <a:extLst>
              <a:ext uri="{FF2B5EF4-FFF2-40B4-BE49-F238E27FC236}">
                <a16:creationId xmlns:a16="http://schemas.microsoft.com/office/drawing/2014/main" id="{FCF8B0F2-953B-7F60-D1EA-B73A4F2EB6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632" y="1309603"/>
            <a:ext cx="3188397" cy="62484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3614EF-D859-7BAF-082F-687F4388AD25}"/>
              </a:ext>
            </a:extLst>
          </p:cNvPr>
          <p:cNvSpPr txBox="1"/>
          <p:nvPr/>
        </p:nvSpPr>
        <p:spPr>
          <a:xfrm>
            <a:off x="1752599" y="220894"/>
            <a:ext cx="8928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국내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시대별 주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유행주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및 시판 생백신주 유래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A09E31-166D-FA30-1471-BD6C31AC0C57}"/>
              </a:ext>
            </a:extLst>
          </p:cNvPr>
          <p:cNvSpPr txBox="1"/>
          <p:nvPr/>
        </p:nvSpPr>
        <p:spPr>
          <a:xfrm>
            <a:off x="9969338" y="6804853"/>
            <a:ext cx="791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1</a:t>
            </a:r>
            <a:r>
              <a:rPr lang="ko-KR" altLang="en-US" sz="1200" dirty="0"/>
              <a:t>세대 </a:t>
            </a:r>
            <a:r>
              <a:rPr lang="en-US" altLang="ko-KR" sz="1200" dirty="0"/>
              <a:t>QX</a:t>
            </a:r>
            <a:endParaRPr lang="ko-KR" alt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8E26A8-D5ED-04F7-0172-F986E4AB12C2}"/>
              </a:ext>
            </a:extLst>
          </p:cNvPr>
          <p:cNvSpPr txBox="1"/>
          <p:nvPr/>
        </p:nvSpPr>
        <p:spPr>
          <a:xfrm>
            <a:off x="9983508" y="6091621"/>
            <a:ext cx="791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2</a:t>
            </a:r>
            <a:r>
              <a:rPr lang="ko-KR" altLang="en-US" sz="1200" dirty="0"/>
              <a:t>세대 </a:t>
            </a:r>
            <a:r>
              <a:rPr lang="en-US" altLang="ko-KR" sz="1200" dirty="0"/>
              <a:t>QX</a:t>
            </a:r>
            <a:endParaRPr lang="ko-KR" alt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419B5A-0F97-C0A1-3208-FC3FA14CF131}"/>
              </a:ext>
            </a:extLst>
          </p:cNvPr>
          <p:cNvSpPr txBox="1"/>
          <p:nvPr/>
        </p:nvSpPr>
        <p:spPr>
          <a:xfrm>
            <a:off x="9969671" y="3637282"/>
            <a:ext cx="791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3</a:t>
            </a:r>
            <a:r>
              <a:rPr lang="ko-KR" altLang="en-US" sz="1200" dirty="0"/>
              <a:t>세대 </a:t>
            </a:r>
            <a:r>
              <a:rPr lang="en-US" altLang="ko-KR" sz="1200" dirty="0"/>
              <a:t>QX</a:t>
            </a:r>
            <a:endParaRPr lang="ko-KR" altLang="en-US" sz="1200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052026C-07E6-EE29-B1D8-0773674C2F84}"/>
              </a:ext>
            </a:extLst>
          </p:cNvPr>
          <p:cNvGrpSpPr/>
          <p:nvPr/>
        </p:nvGrpSpPr>
        <p:grpSpPr>
          <a:xfrm>
            <a:off x="88900" y="1273132"/>
            <a:ext cx="4876796" cy="6175951"/>
            <a:chOff x="4562905" y="1167837"/>
            <a:chExt cx="5088166" cy="6175951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237018E1-526B-E730-D58D-871EB2D63F5B}"/>
                </a:ext>
              </a:extLst>
            </p:cNvPr>
            <p:cNvSpPr txBox="1">
              <a:spLocks/>
            </p:cNvSpPr>
            <p:nvPr/>
          </p:nvSpPr>
          <p:spPr>
            <a:xfrm>
              <a:off x="4748485" y="1585559"/>
              <a:ext cx="969364" cy="4210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latinLnBrk="0">
                <a:lnSpc>
                  <a:spcPct val="200000"/>
                </a:lnSpc>
                <a:buNone/>
                <a:defRPr/>
              </a:pPr>
              <a:r>
                <a:rPr lang="ko-KR" altLang="en-US" sz="1400" dirty="0">
                  <a:latin typeface="Noto Sans KR Medium" panose="020B0600000000000000" pitchFamily="34" charset="-127"/>
                  <a:ea typeface="Noto Sans KR Medium" panose="020B0600000000000000" pitchFamily="34" charset="-127"/>
                  <a:sym typeface="Wingdings" panose="05000000000000000000" pitchFamily="2" charset="2"/>
                </a:rPr>
                <a:t>유행연도</a:t>
              </a:r>
              <a:endPara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endParaRPr>
            </a:p>
          </p:txBody>
        </p:sp>
        <p:cxnSp>
          <p:nvCxnSpPr>
            <p:cNvPr id="7" name="직선 화살표 연결선 6">
              <a:extLst>
                <a:ext uri="{FF2B5EF4-FFF2-40B4-BE49-F238E27FC236}">
                  <a16:creationId xmlns:a16="http://schemas.microsoft.com/office/drawing/2014/main" id="{040FE8A2-18AB-6C64-D1EE-3E3ADA7A80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86726" y="1167837"/>
              <a:ext cx="5957" cy="5210598"/>
            </a:xfrm>
            <a:prstGeom prst="straightConnector1">
              <a:avLst/>
            </a:prstGeom>
            <a:ln w="50800">
              <a:solidFill>
                <a:srgbClr val="00371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12659DDF-1185-B88F-D8E1-C6F50570F509}"/>
                </a:ext>
              </a:extLst>
            </p:cNvPr>
            <p:cNvSpPr/>
            <p:nvPr/>
          </p:nvSpPr>
          <p:spPr>
            <a:xfrm>
              <a:off x="5723368" y="6255523"/>
              <a:ext cx="144000" cy="144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0037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badi" panose="020B0604020104020204" pitchFamily="34" charset="0"/>
              </a:endParaRP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6A283127-5604-3096-14A6-AC98DA125C70}"/>
                </a:ext>
              </a:extLst>
            </p:cNvPr>
            <p:cNvSpPr/>
            <p:nvPr/>
          </p:nvSpPr>
          <p:spPr>
            <a:xfrm>
              <a:off x="6115855" y="6124826"/>
              <a:ext cx="3529923" cy="1218962"/>
            </a:xfrm>
            <a:prstGeom prst="roundRect">
              <a:avLst>
                <a:gd name="adj" fmla="val 886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호흡기형 </a:t>
              </a:r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Mass, B4 (1986 ~ 1990), GI-1, GI-15</a:t>
              </a:r>
            </a:p>
            <a:p>
              <a:endParaRPr lang="en-US" altLang="ko-KR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r>
                <a:rPr lang="ko-KR" altLang="en-US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검역본부</a:t>
              </a:r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 K-I (B4)</a:t>
              </a:r>
              <a:endPara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endParaRPr lang="en-US" altLang="ko-KR" sz="10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endParaRPr lang="en-US" altLang="ko-KR" sz="1000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1000" dirty="0">
                <a:solidFill>
                  <a:schemeClr val="bg1">
                    <a:lumMod val="50000"/>
                  </a:scheme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AABE154-537F-A42E-63AC-6877FBB227BF}"/>
                </a:ext>
              </a:extLst>
            </p:cNvPr>
            <p:cNvSpPr/>
            <p:nvPr/>
          </p:nvSpPr>
          <p:spPr>
            <a:xfrm>
              <a:off x="6099846" y="4874972"/>
              <a:ext cx="3545932" cy="1063684"/>
            </a:xfrm>
            <a:prstGeom prst="roundRect">
              <a:avLst>
                <a:gd name="adj" fmla="val 886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3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1</a:t>
              </a:r>
              <a:r>
                <a:rPr lang="ko-KR" altLang="en-US" sz="13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세대 </a:t>
              </a:r>
              <a:r>
                <a:rPr lang="en-US" altLang="ko-KR" sz="13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QX (1991 ~ 2016) GI-19</a:t>
              </a:r>
            </a:p>
            <a:p>
              <a:r>
                <a:rPr lang="ko-KR" altLang="en-US" sz="13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검역본부</a:t>
              </a:r>
              <a:r>
                <a:rPr lang="en-US" altLang="ko-KR" sz="13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 K-</a:t>
              </a:r>
              <a:r>
                <a:rPr lang="en-US" altLang="ko-KR" sz="1300" b="1" dirty="0" err="1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IIa</a:t>
              </a:r>
              <a:r>
                <a:rPr lang="en-US" altLang="ko-KR" sz="13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(KM91)</a:t>
              </a:r>
            </a:p>
            <a:p>
              <a:pPr algn="ctr"/>
              <a:endParaRPr lang="en-US" altLang="ko-KR" sz="16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endParaRPr lang="en-US" altLang="ko-KR" sz="16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578E1A2-B149-5AAB-1659-351F841F3BD1}"/>
                </a:ext>
              </a:extLst>
            </p:cNvPr>
            <p:cNvSpPr/>
            <p:nvPr/>
          </p:nvSpPr>
          <p:spPr>
            <a:xfrm>
              <a:off x="6087312" y="3284560"/>
              <a:ext cx="3545931" cy="1376873"/>
            </a:xfrm>
            <a:prstGeom prst="roundRect">
              <a:avLst>
                <a:gd name="adj" fmla="val 886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2</a:t>
              </a:r>
              <a:r>
                <a:rPr lang="ko-KR" altLang="en-US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세대 </a:t>
              </a:r>
              <a:r>
                <a:rPr lang="en-US" altLang="ko-KR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QX (2001~2016) GI-19</a:t>
              </a:r>
            </a:p>
            <a:p>
              <a:r>
                <a:rPr lang="ko-KR" altLang="en-US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검역본부</a:t>
              </a:r>
              <a:r>
                <a:rPr lang="en-US" altLang="ko-KR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</a:t>
              </a:r>
              <a:r>
                <a:rPr lang="ko-KR" altLang="en-US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</a:t>
              </a:r>
              <a:r>
                <a:rPr lang="en-US" altLang="ko-KR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K-IIb (QX-I), K-</a:t>
              </a:r>
              <a:r>
                <a:rPr lang="en-US" altLang="ko-KR" sz="1500" b="1" dirty="0" err="1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IIc</a:t>
              </a:r>
              <a:r>
                <a:rPr lang="en-US" altLang="ko-KR" sz="15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(K40/09)</a:t>
              </a:r>
            </a:p>
            <a:p>
              <a:endParaRPr lang="en-US" altLang="ko-KR" sz="15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endParaRPr lang="en-US" altLang="ko-KR" sz="16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endParaRPr lang="en-US" altLang="ko-KR" sz="16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642095E1-B400-81A2-9326-CF0A2017056D}"/>
                </a:ext>
              </a:extLst>
            </p:cNvPr>
            <p:cNvSpPr/>
            <p:nvPr/>
          </p:nvSpPr>
          <p:spPr>
            <a:xfrm>
              <a:off x="6105141" y="1800106"/>
              <a:ext cx="3545930" cy="1188447"/>
            </a:xfrm>
            <a:prstGeom prst="roundRect">
              <a:avLst>
                <a:gd name="adj" fmla="val 886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r>
                <a:rPr lang="en-US" altLang="ko-KR" sz="1600" b="1" dirty="0">
                  <a:solidFill>
                    <a:srgbClr val="C00000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3</a:t>
              </a:r>
              <a:r>
                <a:rPr lang="ko-KR" altLang="en-US" sz="1600" b="1" dirty="0">
                  <a:solidFill>
                    <a:srgbClr val="C00000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세대 </a:t>
              </a:r>
              <a:r>
                <a:rPr lang="en-US" altLang="ko-KR" sz="1600" b="1" dirty="0">
                  <a:solidFill>
                    <a:srgbClr val="C00000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QX </a:t>
              </a:r>
              <a:r>
                <a:rPr lang="en-US" altLang="ko-KR" sz="16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(2009 ~ </a:t>
              </a:r>
              <a:r>
                <a:rPr lang="ko-KR" altLang="en-US" sz="16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현재</a:t>
              </a:r>
              <a:r>
                <a:rPr lang="en-US" altLang="ko-KR" sz="16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) GI-19</a:t>
              </a:r>
            </a:p>
            <a:p>
              <a:r>
                <a:rPr lang="ko-KR" altLang="en-US" sz="16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검역본부</a:t>
              </a:r>
              <a:r>
                <a:rPr lang="en-US" altLang="ko-KR" sz="16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: K-</a:t>
              </a:r>
              <a:r>
                <a:rPr lang="en-US" altLang="ko-KR" sz="1600" b="1" dirty="0" err="1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IId</a:t>
              </a:r>
              <a:r>
                <a:rPr lang="en-US" altLang="ko-KR" sz="16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 (QX-II~QX-V)</a:t>
              </a:r>
            </a:p>
            <a:p>
              <a:endParaRPr lang="en-US" altLang="ko-KR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endParaRPr lang="en-US" altLang="ko-KR" sz="24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endParaRPr lang="en-US" altLang="ko-KR" sz="24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7CD6BF87-17FE-8FA1-85BA-2A015FC8F490}"/>
                </a:ext>
              </a:extLst>
            </p:cNvPr>
            <p:cNvSpPr/>
            <p:nvPr/>
          </p:nvSpPr>
          <p:spPr>
            <a:xfrm>
              <a:off x="5723377" y="5145109"/>
              <a:ext cx="144000" cy="144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0037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badi" panose="020B0604020104020204" pitchFamily="34" charset="0"/>
              </a:endParaRP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6B7C623-5AA3-4390-3ECA-F654A052F620}"/>
                </a:ext>
              </a:extLst>
            </p:cNvPr>
            <p:cNvSpPr/>
            <p:nvPr/>
          </p:nvSpPr>
          <p:spPr>
            <a:xfrm>
              <a:off x="5712654" y="3868000"/>
              <a:ext cx="144000" cy="144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0037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badi" panose="020B0604020104020204" pitchFamily="34" charset="0"/>
              </a:endParaRP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F3BC15C-4588-59C8-D763-AF360A95A031}"/>
                </a:ext>
              </a:extLst>
            </p:cNvPr>
            <p:cNvSpPr/>
            <p:nvPr/>
          </p:nvSpPr>
          <p:spPr>
            <a:xfrm>
              <a:off x="5712663" y="2386739"/>
              <a:ext cx="144000" cy="144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0037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badi" panose="020B0604020104020204" pitchFamily="34" charset="0"/>
              </a:endParaRP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E0EEFE89-8344-B4F5-9D63-A5F23509DB42}"/>
                </a:ext>
              </a:extLst>
            </p:cNvPr>
            <p:cNvSpPr/>
            <p:nvPr/>
          </p:nvSpPr>
          <p:spPr>
            <a:xfrm>
              <a:off x="7057302" y="6950954"/>
              <a:ext cx="881906" cy="36307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H120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0831F15C-E3BB-3EEF-2A47-F13E84E5E445}"/>
                </a:ext>
              </a:extLst>
            </p:cNvPr>
            <p:cNvSpPr/>
            <p:nvPr/>
          </p:nvSpPr>
          <p:spPr>
            <a:xfrm>
              <a:off x="7981519" y="6950954"/>
              <a:ext cx="776573" cy="36307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Ma5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6F02A88E-4583-4126-F1AD-96F077F9DDC8}"/>
                </a:ext>
              </a:extLst>
            </p:cNvPr>
            <p:cNvSpPr/>
            <p:nvPr/>
          </p:nvSpPr>
          <p:spPr>
            <a:xfrm>
              <a:off x="7981519" y="6523331"/>
              <a:ext cx="776572" cy="363078"/>
            </a:xfrm>
            <a:prstGeom prst="roundRect">
              <a:avLst/>
            </a:prstGeom>
            <a:solidFill>
              <a:srgbClr val="F2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AVR1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3ED9BE8A-4D8D-1F2A-AC9F-CBF9CD059738}"/>
                </a:ext>
              </a:extLst>
            </p:cNvPr>
            <p:cNvSpPr/>
            <p:nvPr/>
          </p:nvSpPr>
          <p:spPr>
            <a:xfrm>
              <a:off x="8802107" y="6950954"/>
              <a:ext cx="711261" cy="36307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M41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19106E10-8CC5-13DC-BBED-57147710ED80}"/>
                </a:ext>
              </a:extLst>
            </p:cNvPr>
            <p:cNvSpPr/>
            <p:nvPr/>
          </p:nvSpPr>
          <p:spPr>
            <a:xfrm>
              <a:off x="8549014" y="5513603"/>
              <a:ext cx="1026691" cy="363078"/>
            </a:xfrm>
            <a:prstGeom prst="roundRect">
              <a:avLst/>
            </a:prstGeom>
            <a:solidFill>
              <a:srgbClr val="FFFFC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K2/91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62815AD4-47F6-F6F8-D319-9329E7C3BB15}"/>
                </a:ext>
              </a:extLst>
            </p:cNvPr>
            <p:cNvSpPr/>
            <p:nvPr/>
          </p:nvSpPr>
          <p:spPr>
            <a:xfrm>
              <a:off x="7379560" y="5513603"/>
              <a:ext cx="1026691" cy="363078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err="1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CaKII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45DE7C4D-FACA-0AE3-06C3-31C2E9E4DE9B}"/>
                </a:ext>
              </a:extLst>
            </p:cNvPr>
            <p:cNvSpPr/>
            <p:nvPr/>
          </p:nvSpPr>
          <p:spPr>
            <a:xfrm>
              <a:off x="6275949" y="5524956"/>
              <a:ext cx="1026691" cy="363078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KM91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BFFC3921-C993-5A1A-4ABA-FE85B4D4AE3B}"/>
                </a:ext>
              </a:extLst>
            </p:cNvPr>
            <p:cNvSpPr/>
            <p:nvPr/>
          </p:nvSpPr>
          <p:spPr>
            <a:xfrm>
              <a:off x="8724121" y="4255505"/>
              <a:ext cx="855628" cy="363078"/>
            </a:xfrm>
            <a:prstGeom prst="roundRect">
              <a:avLst/>
            </a:prstGeom>
            <a:solidFill>
              <a:srgbClr val="CCEFFE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K40/09</a:t>
              </a:r>
              <a:endParaRPr lang="ko-KR" altLang="en-US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CCBA832C-97DF-2A49-4636-5BF29F8048F1}"/>
                </a:ext>
              </a:extLst>
            </p:cNvPr>
            <p:cNvSpPr/>
            <p:nvPr/>
          </p:nvSpPr>
          <p:spPr>
            <a:xfrm>
              <a:off x="6786162" y="3833926"/>
              <a:ext cx="902544" cy="363078"/>
            </a:xfrm>
            <a:prstGeom prst="roundRect">
              <a:avLst/>
            </a:prstGeom>
            <a:solidFill>
              <a:srgbClr val="F1E1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AVN2/08</a:t>
              </a:r>
              <a:endParaRPr lang="ko-KR" altLang="en-US" sz="9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9ECF89B1-FAB9-9D39-E4FC-3143EC85E1F7}"/>
                </a:ext>
              </a:extLst>
            </p:cNvPr>
            <p:cNvSpPr/>
            <p:nvPr/>
          </p:nvSpPr>
          <p:spPr>
            <a:xfrm>
              <a:off x="7762649" y="3828530"/>
              <a:ext cx="902543" cy="363078"/>
            </a:xfrm>
            <a:prstGeom prst="roundRect">
              <a:avLst/>
            </a:prstGeom>
            <a:solidFill>
              <a:srgbClr val="F1E1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ADL05258</a:t>
              </a:r>
              <a:endParaRPr lang="ko-KR" altLang="en-US" sz="9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C121B2A2-EEEC-1CB5-EEFD-A05279750231}"/>
                </a:ext>
              </a:extLst>
            </p:cNvPr>
            <p:cNvSpPr/>
            <p:nvPr/>
          </p:nvSpPr>
          <p:spPr>
            <a:xfrm>
              <a:off x="8723992" y="3828530"/>
              <a:ext cx="855629" cy="363078"/>
            </a:xfrm>
            <a:prstGeom prst="roundRect">
              <a:avLst/>
            </a:prstGeom>
            <a:solidFill>
              <a:srgbClr val="F1E1FE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K1277/03</a:t>
              </a:r>
              <a:endParaRPr lang="ko-KR" altLang="en-US" sz="9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F4CA304E-4423-40F7-2248-EFC017080B85}"/>
                </a:ext>
              </a:extLst>
            </p:cNvPr>
            <p:cNvSpPr/>
            <p:nvPr/>
          </p:nvSpPr>
          <p:spPr>
            <a:xfrm>
              <a:off x="8611058" y="2469226"/>
              <a:ext cx="887379" cy="375926"/>
            </a:xfrm>
            <a:prstGeom prst="roundRect">
              <a:avLst/>
            </a:prstGeom>
            <a:solidFill>
              <a:srgbClr val="E1E0E6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K29/18</a:t>
              </a:r>
            </a:p>
          </p:txBody>
        </p:sp>
        <p:cxnSp>
          <p:nvCxnSpPr>
            <p:cNvPr id="35" name="직선 화살표 연결선 34">
              <a:extLst>
                <a:ext uri="{FF2B5EF4-FFF2-40B4-BE49-F238E27FC236}">
                  <a16:creationId xmlns:a16="http://schemas.microsoft.com/office/drawing/2014/main" id="{E823828D-7AFD-45C6-FF06-3E2F436F4091}"/>
                </a:ext>
              </a:extLst>
            </p:cNvPr>
            <p:cNvCxnSpPr>
              <a:cxnSpLocks/>
            </p:cNvCxnSpPr>
            <p:nvPr/>
          </p:nvCxnSpPr>
          <p:spPr>
            <a:xfrm>
              <a:off x="5880922" y="6331221"/>
              <a:ext cx="234933" cy="0"/>
            </a:xfrm>
            <a:prstGeom prst="straightConnector1">
              <a:avLst/>
            </a:prstGeom>
            <a:ln w="38100">
              <a:solidFill>
                <a:srgbClr val="00371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>
              <a:extLst>
                <a:ext uri="{FF2B5EF4-FFF2-40B4-BE49-F238E27FC236}">
                  <a16:creationId xmlns:a16="http://schemas.microsoft.com/office/drawing/2014/main" id="{C1474E78-ACE7-6E03-2975-5019E9B97925}"/>
                </a:ext>
              </a:extLst>
            </p:cNvPr>
            <p:cNvCxnSpPr>
              <a:cxnSpLocks/>
            </p:cNvCxnSpPr>
            <p:nvPr/>
          </p:nvCxnSpPr>
          <p:spPr>
            <a:xfrm>
              <a:off x="5863101" y="5217109"/>
              <a:ext cx="234933" cy="0"/>
            </a:xfrm>
            <a:prstGeom prst="straightConnector1">
              <a:avLst/>
            </a:prstGeom>
            <a:ln w="38100">
              <a:solidFill>
                <a:srgbClr val="00371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36">
              <a:extLst>
                <a:ext uri="{FF2B5EF4-FFF2-40B4-BE49-F238E27FC236}">
                  <a16:creationId xmlns:a16="http://schemas.microsoft.com/office/drawing/2014/main" id="{8808FCD2-AD94-5345-D6DB-805E2F34F134}"/>
                </a:ext>
              </a:extLst>
            </p:cNvPr>
            <p:cNvCxnSpPr>
              <a:cxnSpLocks/>
            </p:cNvCxnSpPr>
            <p:nvPr/>
          </p:nvCxnSpPr>
          <p:spPr>
            <a:xfrm>
              <a:off x="5852377" y="3940000"/>
              <a:ext cx="234933" cy="0"/>
            </a:xfrm>
            <a:prstGeom prst="straightConnector1">
              <a:avLst/>
            </a:prstGeom>
            <a:ln w="38100">
              <a:solidFill>
                <a:srgbClr val="00371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>
              <a:extLst>
                <a:ext uri="{FF2B5EF4-FFF2-40B4-BE49-F238E27FC236}">
                  <a16:creationId xmlns:a16="http://schemas.microsoft.com/office/drawing/2014/main" id="{157F28A9-E0A3-1199-4EFC-66808F0E22F6}"/>
                </a:ext>
              </a:extLst>
            </p:cNvPr>
            <p:cNvCxnSpPr>
              <a:cxnSpLocks/>
            </p:cNvCxnSpPr>
            <p:nvPr/>
          </p:nvCxnSpPr>
          <p:spPr>
            <a:xfrm>
              <a:off x="5870217" y="2458739"/>
              <a:ext cx="234933" cy="0"/>
            </a:xfrm>
            <a:prstGeom prst="straightConnector1">
              <a:avLst/>
            </a:prstGeom>
            <a:ln w="38100">
              <a:solidFill>
                <a:srgbClr val="00371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095A42E-2E6F-3356-54B7-482F7B1FC3FA}"/>
                </a:ext>
              </a:extLst>
            </p:cNvPr>
            <p:cNvSpPr txBox="1"/>
            <p:nvPr/>
          </p:nvSpPr>
          <p:spPr>
            <a:xfrm>
              <a:off x="4679976" y="6200416"/>
              <a:ext cx="9492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1986~1990</a:t>
              </a:r>
              <a:endParaRPr lang="ko-KR" altLang="en-US" sz="1100" b="1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019F253-4462-2561-7FE5-30E36E073735}"/>
                </a:ext>
              </a:extLst>
            </p:cNvPr>
            <p:cNvSpPr txBox="1"/>
            <p:nvPr/>
          </p:nvSpPr>
          <p:spPr>
            <a:xfrm>
              <a:off x="4679985" y="5089900"/>
              <a:ext cx="9452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1991~2002</a:t>
              </a:r>
              <a:endParaRPr lang="ko-KR" altLang="en-US" sz="1100" b="1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C809DB-ACA1-8A00-8745-9729CDBCF8D7}"/>
                </a:ext>
              </a:extLst>
            </p:cNvPr>
            <p:cNvSpPr txBox="1"/>
            <p:nvPr/>
          </p:nvSpPr>
          <p:spPr>
            <a:xfrm>
              <a:off x="4692373" y="3809195"/>
              <a:ext cx="9452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2003~2010</a:t>
              </a:r>
              <a:endParaRPr lang="ko-KR" altLang="en-US" sz="1100" b="1" dirty="0"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CFA97E6-DC43-D4F0-6FE1-8660DC235CF0}"/>
                </a:ext>
              </a:extLst>
            </p:cNvPr>
            <p:cNvSpPr txBox="1"/>
            <p:nvPr/>
          </p:nvSpPr>
          <p:spPr>
            <a:xfrm>
              <a:off x="4562905" y="2304850"/>
              <a:ext cx="10723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2011~</a:t>
              </a:r>
              <a:r>
                <a:rPr lang="ko-KR" altLang="en-US" sz="1400" b="1" dirty="0"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현재</a:t>
              </a:r>
            </a:p>
          </p:txBody>
        </p:sp>
        <p:sp>
          <p:nvSpPr>
            <p:cNvPr id="43" name="Content Placeholder 2">
              <a:extLst>
                <a:ext uri="{FF2B5EF4-FFF2-40B4-BE49-F238E27FC236}">
                  <a16:creationId xmlns:a16="http://schemas.microsoft.com/office/drawing/2014/main" id="{1492C9AB-E02E-15E3-0EB3-84686356D6B6}"/>
                </a:ext>
              </a:extLst>
            </p:cNvPr>
            <p:cNvSpPr txBox="1">
              <a:spLocks/>
            </p:cNvSpPr>
            <p:nvPr/>
          </p:nvSpPr>
          <p:spPr>
            <a:xfrm>
              <a:off x="6642682" y="1172655"/>
              <a:ext cx="2411958" cy="4210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latinLnBrk="0">
                <a:lnSpc>
                  <a:spcPct val="200000"/>
                </a:lnSpc>
                <a:buNone/>
                <a:defRPr/>
              </a:pPr>
              <a:r>
                <a:rPr lang="ko-KR" altLang="en-US" sz="1400" dirty="0">
                  <a:latin typeface="Noto Sans KR Medium" panose="020B0600000000000000" pitchFamily="34" charset="-127"/>
                  <a:ea typeface="Noto Sans KR Medium" panose="020B0600000000000000" pitchFamily="34" charset="-127"/>
                  <a:sym typeface="Wingdings" panose="05000000000000000000" pitchFamily="2" charset="2"/>
                </a:rPr>
                <a:t>국내 유행 </a:t>
              </a:r>
              <a:r>
                <a:rPr lang="en-US" altLang="ko-KR" sz="1400" dirty="0">
                  <a:latin typeface="Noto Sans KR Medium" panose="020B0600000000000000" pitchFamily="34" charset="-127"/>
                  <a:ea typeface="Noto Sans KR Medium" panose="020B0600000000000000" pitchFamily="34" charset="-127"/>
                  <a:sym typeface="Wingdings" panose="05000000000000000000" pitchFamily="2" charset="2"/>
                </a:rPr>
                <a:t>IBV</a:t>
              </a:r>
              <a:r>
                <a:rPr lang="ko-KR" altLang="en-US" sz="1400" dirty="0">
                  <a:latin typeface="Noto Sans KR Medium" panose="020B0600000000000000" pitchFamily="34" charset="-127"/>
                  <a:ea typeface="Noto Sans KR Medium" panose="020B0600000000000000" pitchFamily="34" charset="-127"/>
                  <a:sym typeface="Wingdings" panose="05000000000000000000" pitchFamily="2" charset="2"/>
                </a:rPr>
                <a:t> 및 </a:t>
              </a:r>
              <a:r>
                <a:rPr lang="ko-KR" altLang="en-US" sz="1400" dirty="0" err="1">
                  <a:latin typeface="Noto Sans KR Medium" panose="020B0600000000000000" pitchFamily="34" charset="-127"/>
                  <a:ea typeface="Noto Sans KR Medium" panose="020B0600000000000000" pitchFamily="34" charset="-127"/>
                  <a:sym typeface="Wingdings" panose="05000000000000000000" pitchFamily="2" charset="2"/>
                </a:rPr>
                <a:t>백신주</a:t>
              </a:r>
              <a:endPara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098F1DD-5429-C400-B12C-B57CB7E4B5CB}"/>
              </a:ext>
            </a:extLst>
          </p:cNvPr>
          <p:cNvSpPr txBox="1"/>
          <p:nvPr/>
        </p:nvSpPr>
        <p:spPr>
          <a:xfrm>
            <a:off x="5466283" y="1033965"/>
            <a:ext cx="16562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검역본부 조류질병과 분석 결과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F5520B-70F6-6EAF-9D90-CBBA826F5669}"/>
              </a:ext>
            </a:extLst>
          </p:cNvPr>
          <p:cNvSpPr txBox="1"/>
          <p:nvPr/>
        </p:nvSpPr>
        <p:spPr>
          <a:xfrm>
            <a:off x="8394700" y="1033965"/>
            <a:ext cx="21002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건국대 수의대 </a:t>
            </a:r>
            <a:r>
              <a:rPr lang="en-US" altLang="ko-KR" sz="9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d-lab</a:t>
            </a:r>
            <a:r>
              <a:rPr lang="ko-KR" altLang="en-US" sz="9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병원체 유전자 뱅크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6CD043-4598-0C3C-3C9B-B6C6BAA728F2}"/>
              </a:ext>
            </a:extLst>
          </p:cNvPr>
          <p:cNvSpPr txBox="1"/>
          <p:nvPr/>
        </p:nvSpPr>
        <p:spPr>
          <a:xfrm>
            <a:off x="5110112" y="1172410"/>
            <a:ext cx="2598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Reavealing</a:t>
            </a:r>
            <a:r>
              <a:rPr lang="en-US" altLang="ko-KR" sz="5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a novel GI-19 lineage infectious bronchitis virus sub-genotype </a:t>
            </a:r>
          </a:p>
          <a:p>
            <a:r>
              <a:rPr lang="en-US" altLang="ko-KR" sz="5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with multiple </a:t>
            </a:r>
            <a:r>
              <a:rPr lang="en-US" altLang="ko-KR" sz="5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recombinations</a:t>
            </a:r>
            <a:r>
              <a:rPr lang="en-US" altLang="ko-KR" sz="5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in South Korea using whole-genome sequencing</a:t>
            </a:r>
            <a:endParaRPr lang="ko-KR" altLang="en-US" sz="5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D7231BE2-4F3D-6E3C-E88D-FEBB89B8E9D6}"/>
              </a:ext>
            </a:extLst>
          </p:cNvPr>
          <p:cNvSpPr/>
          <p:nvPr/>
        </p:nvSpPr>
        <p:spPr>
          <a:xfrm>
            <a:off x="4166286" y="6628626"/>
            <a:ext cx="671621" cy="36307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B4</a:t>
            </a:r>
            <a:endParaRPr lang="ko-KR" altLang="en-US" sz="1200" b="1" dirty="0">
              <a:solidFill>
                <a:schemeClr val="tx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1" name="오른쪽 대괄호 20">
            <a:extLst>
              <a:ext uri="{FF2B5EF4-FFF2-40B4-BE49-F238E27FC236}">
                <a16:creationId xmlns:a16="http://schemas.microsoft.com/office/drawing/2014/main" id="{45DF2F06-A857-6595-7D1C-7E9394FF765B}"/>
              </a:ext>
            </a:extLst>
          </p:cNvPr>
          <p:cNvSpPr/>
          <p:nvPr/>
        </p:nvSpPr>
        <p:spPr>
          <a:xfrm>
            <a:off x="9918700" y="1419226"/>
            <a:ext cx="106250" cy="4325781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8D1633-6839-3B0A-E3F6-AD3542FF88AC}"/>
              </a:ext>
            </a:extLst>
          </p:cNvPr>
          <p:cNvSpPr txBox="1"/>
          <p:nvPr/>
        </p:nvSpPr>
        <p:spPr>
          <a:xfrm>
            <a:off x="9344333" y="5048398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QX-II</a:t>
            </a:r>
          </a:p>
          <a:p>
            <a:r>
              <a:rPr lang="en-US" altLang="ko-KR" sz="1200" b="1" dirty="0"/>
              <a:t>2011</a:t>
            </a:r>
            <a:r>
              <a:rPr lang="ko-KR" altLang="en-US" sz="1200" b="1" dirty="0"/>
              <a:t>년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1FCE2E-15BE-A6D1-0169-334CC42A42B3}"/>
              </a:ext>
            </a:extLst>
          </p:cNvPr>
          <p:cNvSpPr txBox="1"/>
          <p:nvPr/>
        </p:nvSpPr>
        <p:spPr>
          <a:xfrm>
            <a:off x="9339614" y="3537837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QX-III</a:t>
            </a:r>
          </a:p>
          <a:p>
            <a:r>
              <a:rPr lang="en-US" altLang="ko-KR" sz="1200" b="1" dirty="0"/>
              <a:t>2018</a:t>
            </a:r>
            <a:r>
              <a:rPr lang="ko-KR" altLang="en-US" sz="1200" b="1" dirty="0"/>
              <a:t>년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544D049-D8DE-876B-9A5E-16AC9AB81941}"/>
              </a:ext>
            </a:extLst>
          </p:cNvPr>
          <p:cNvSpPr txBox="1"/>
          <p:nvPr/>
        </p:nvSpPr>
        <p:spPr>
          <a:xfrm>
            <a:off x="9321590" y="2844964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QX-IV</a:t>
            </a:r>
          </a:p>
          <a:p>
            <a:r>
              <a:rPr lang="en-US" altLang="ko-KR" sz="1200" b="1" dirty="0"/>
              <a:t>2019</a:t>
            </a:r>
            <a:r>
              <a:rPr lang="ko-KR" altLang="en-US" sz="1200" b="1" dirty="0"/>
              <a:t>년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C3781B-A931-FD37-78B9-812C5ABA52F2}"/>
              </a:ext>
            </a:extLst>
          </p:cNvPr>
          <p:cNvSpPr txBox="1"/>
          <p:nvPr/>
        </p:nvSpPr>
        <p:spPr>
          <a:xfrm>
            <a:off x="9309100" y="1583837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QX-V</a:t>
            </a:r>
          </a:p>
          <a:p>
            <a:r>
              <a:rPr lang="en-US" altLang="ko-KR" sz="1200" b="1" dirty="0"/>
              <a:t>2021</a:t>
            </a:r>
            <a:r>
              <a:rPr lang="ko-KR" altLang="en-US" sz="1200" b="1" dirty="0"/>
              <a:t>년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80383F-832B-11B3-30AC-2C7553F64753}"/>
              </a:ext>
            </a:extLst>
          </p:cNvPr>
          <p:cNvSpPr txBox="1"/>
          <p:nvPr/>
        </p:nvSpPr>
        <p:spPr>
          <a:xfrm>
            <a:off x="5299433" y="7255073"/>
            <a:ext cx="21707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700" b="0" i="0" u="none" strike="noStrike" dirty="0">
                <a:solidFill>
                  <a:srgbClr val="0071BC"/>
                </a:solidFill>
                <a:effectLst/>
                <a:latin typeface="BlinkMacSystemFont"/>
                <a:hlinkClick r:id="rId5"/>
              </a:rPr>
              <a:t>Infection, Genetics and Evolution Vol 128, March 2025</a:t>
            </a:r>
          </a:p>
          <a:p>
            <a:pPr algn="l"/>
            <a:r>
              <a:rPr lang="en-US" altLang="ko-KR" sz="700" b="0" i="0" u="none" strike="noStrike" dirty="0">
                <a:solidFill>
                  <a:srgbClr val="0071BC"/>
                </a:solidFill>
                <a:effectLst/>
                <a:latin typeface="BlinkMacSystemFont"/>
                <a:hlinkClick r:id="rId5"/>
              </a:rPr>
              <a:t>10.1016/j.meegid.2025.105717</a:t>
            </a:r>
            <a:endParaRPr lang="en-US" altLang="ko-KR" sz="700" b="0" i="0" dirty="0">
              <a:solidFill>
                <a:srgbClr val="212121"/>
              </a:solidFill>
              <a:effectLst/>
              <a:latin typeface="BlinkMacSystemFont"/>
            </a:endParaRPr>
          </a:p>
        </p:txBody>
      </p:sp>
      <p:sp>
        <p:nvSpPr>
          <p:cNvPr id="4" name="오른쪽 대괄호 3">
            <a:extLst>
              <a:ext uri="{FF2B5EF4-FFF2-40B4-BE49-F238E27FC236}">
                <a16:creationId xmlns:a16="http://schemas.microsoft.com/office/drawing/2014/main" id="{81BC6EBF-F3D9-E6C4-FEFC-680095B58420}"/>
              </a:ext>
            </a:extLst>
          </p:cNvPr>
          <p:cNvSpPr/>
          <p:nvPr/>
        </p:nvSpPr>
        <p:spPr>
          <a:xfrm>
            <a:off x="9926235" y="5792466"/>
            <a:ext cx="106249" cy="850757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오른쪽 대괄호 43">
            <a:extLst>
              <a:ext uri="{FF2B5EF4-FFF2-40B4-BE49-F238E27FC236}">
                <a16:creationId xmlns:a16="http://schemas.microsoft.com/office/drawing/2014/main" id="{DF306434-D909-1B28-4381-6BB21E79A0B2}"/>
              </a:ext>
            </a:extLst>
          </p:cNvPr>
          <p:cNvSpPr/>
          <p:nvPr/>
        </p:nvSpPr>
        <p:spPr>
          <a:xfrm>
            <a:off x="9934532" y="6700710"/>
            <a:ext cx="97952" cy="500189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7898E666-1198-9608-1749-48B8B9C5E920}"/>
              </a:ext>
            </a:extLst>
          </p:cNvPr>
          <p:cNvSpPr/>
          <p:nvPr/>
        </p:nvSpPr>
        <p:spPr>
          <a:xfrm>
            <a:off x="4907756" y="5779294"/>
            <a:ext cx="385763" cy="842962"/>
          </a:xfrm>
          <a:custGeom>
            <a:avLst/>
            <a:gdLst>
              <a:gd name="connsiteX0" fmla="*/ 0 w 385763"/>
              <a:gd name="connsiteY0" fmla="*/ 0 h 842962"/>
              <a:gd name="connsiteX1" fmla="*/ 385763 w 385763"/>
              <a:gd name="connsiteY1" fmla="*/ 150019 h 842962"/>
              <a:gd name="connsiteX2" fmla="*/ 385763 w 385763"/>
              <a:gd name="connsiteY2" fmla="*/ 842962 h 842962"/>
              <a:gd name="connsiteX3" fmla="*/ 0 w 385763"/>
              <a:gd name="connsiteY3" fmla="*/ 314325 h 842962"/>
              <a:gd name="connsiteX4" fmla="*/ 0 w 385763"/>
              <a:gd name="connsiteY4" fmla="*/ 0 h 84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763" h="842962">
                <a:moveTo>
                  <a:pt x="0" y="0"/>
                </a:moveTo>
                <a:lnTo>
                  <a:pt x="385763" y="150019"/>
                </a:lnTo>
                <a:lnTo>
                  <a:pt x="385763" y="842962"/>
                </a:lnTo>
                <a:lnTo>
                  <a:pt x="0" y="314325"/>
                </a:lnTo>
                <a:lnTo>
                  <a:pt x="0" y="0"/>
                </a:lnTo>
                <a:close/>
              </a:path>
            </a:pathLst>
          </a:custGeom>
          <a:solidFill>
            <a:srgbClr val="FFFFC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자유형: 도형 60">
            <a:extLst>
              <a:ext uri="{FF2B5EF4-FFF2-40B4-BE49-F238E27FC236}">
                <a16:creationId xmlns:a16="http://schemas.microsoft.com/office/drawing/2014/main" id="{B32E732C-4030-046F-032F-6F8E7C3BB149}"/>
              </a:ext>
            </a:extLst>
          </p:cNvPr>
          <p:cNvSpPr/>
          <p:nvPr/>
        </p:nvSpPr>
        <p:spPr>
          <a:xfrm>
            <a:off x="4879181" y="6643688"/>
            <a:ext cx="414338" cy="364331"/>
          </a:xfrm>
          <a:custGeom>
            <a:avLst/>
            <a:gdLst>
              <a:gd name="connsiteX0" fmla="*/ 0 w 414338"/>
              <a:gd name="connsiteY0" fmla="*/ 0 h 364331"/>
              <a:gd name="connsiteX1" fmla="*/ 407194 w 414338"/>
              <a:gd name="connsiteY1" fmla="*/ 35718 h 364331"/>
              <a:gd name="connsiteX2" fmla="*/ 414338 w 414338"/>
              <a:gd name="connsiteY2" fmla="*/ 364331 h 364331"/>
              <a:gd name="connsiteX3" fmla="*/ 21432 w 414338"/>
              <a:gd name="connsiteY3" fmla="*/ 314325 h 364331"/>
              <a:gd name="connsiteX4" fmla="*/ 0 w 414338"/>
              <a:gd name="connsiteY4" fmla="*/ 0 h 36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338" h="364331">
                <a:moveTo>
                  <a:pt x="0" y="0"/>
                </a:moveTo>
                <a:lnTo>
                  <a:pt x="407194" y="35718"/>
                </a:lnTo>
                <a:lnTo>
                  <a:pt x="414338" y="364331"/>
                </a:lnTo>
                <a:lnTo>
                  <a:pt x="21432" y="314325"/>
                </a:lnTo>
                <a:lnTo>
                  <a:pt x="0" y="0"/>
                </a:lnTo>
                <a:close/>
              </a:path>
            </a:pathLst>
          </a:custGeom>
          <a:solidFill>
            <a:srgbClr val="F2CCC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자유형: 도형 61">
            <a:extLst>
              <a:ext uri="{FF2B5EF4-FFF2-40B4-BE49-F238E27FC236}">
                <a16:creationId xmlns:a16="http://schemas.microsoft.com/office/drawing/2014/main" id="{396C6479-0818-3C8C-895A-A788814AFBF3}"/>
              </a:ext>
            </a:extLst>
          </p:cNvPr>
          <p:cNvSpPr/>
          <p:nvPr/>
        </p:nvSpPr>
        <p:spPr>
          <a:xfrm>
            <a:off x="4879181" y="7072313"/>
            <a:ext cx="435769" cy="314325"/>
          </a:xfrm>
          <a:custGeom>
            <a:avLst/>
            <a:gdLst>
              <a:gd name="connsiteX0" fmla="*/ 0 w 435769"/>
              <a:gd name="connsiteY0" fmla="*/ 14287 h 314325"/>
              <a:gd name="connsiteX1" fmla="*/ 428625 w 435769"/>
              <a:gd name="connsiteY1" fmla="*/ 0 h 314325"/>
              <a:gd name="connsiteX2" fmla="*/ 435769 w 435769"/>
              <a:gd name="connsiteY2" fmla="*/ 171450 h 314325"/>
              <a:gd name="connsiteX3" fmla="*/ 14288 w 435769"/>
              <a:gd name="connsiteY3" fmla="*/ 314325 h 314325"/>
              <a:gd name="connsiteX4" fmla="*/ 0 w 435769"/>
              <a:gd name="connsiteY4" fmla="*/ 14287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69" h="314325">
                <a:moveTo>
                  <a:pt x="0" y="14287"/>
                </a:moveTo>
                <a:lnTo>
                  <a:pt x="428625" y="0"/>
                </a:lnTo>
                <a:lnTo>
                  <a:pt x="435769" y="171450"/>
                </a:lnTo>
                <a:lnTo>
                  <a:pt x="14288" y="314325"/>
                </a:lnTo>
                <a:lnTo>
                  <a:pt x="0" y="14287"/>
                </a:lnTo>
                <a:close/>
              </a:path>
            </a:pathLst>
          </a:custGeom>
          <a:solidFill>
            <a:srgbClr val="FBF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자유형: 도형 62">
            <a:extLst>
              <a:ext uri="{FF2B5EF4-FFF2-40B4-BE49-F238E27FC236}">
                <a16:creationId xmlns:a16="http://schemas.microsoft.com/office/drawing/2014/main" id="{D5456E70-75CA-6A38-6970-DA94385BE573}"/>
              </a:ext>
            </a:extLst>
          </p:cNvPr>
          <p:cNvSpPr/>
          <p:nvPr/>
        </p:nvSpPr>
        <p:spPr>
          <a:xfrm>
            <a:off x="4943475" y="4479131"/>
            <a:ext cx="371475" cy="1293019"/>
          </a:xfrm>
          <a:custGeom>
            <a:avLst/>
            <a:gdLst>
              <a:gd name="connsiteX0" fmla="*/ 0 w 371475"/>
              <a:gd name="connsiteY0" fmla="*/ 0 h 1293019"/>
              <a:gd name="connsiteX1" fmla="*/ 364331 w 371475"/>
              <a:gd name="connsiteY1" fmla="*/ 721519 h 1293019"/>
              <a:gd name="connsiteX2" fmla="*/ 371475 w 371475"/>
              <a:gd name="connsiteY2" fmla="*/ 1293019 h 1293019"/>
              <a:gd name="connsiteX3" fmla="*/ 0 w 371475"/>
              <a:gd name="connsiteY3" fmla="*/ 342900 h 1293019"/>
              <a:gd name="connsiteX4" fmla="*/ 0 w 371475"/>
              <a:gd name="connsiteY4" fmla="*/ 0 h 1293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475" h="1293019">
                <a:moveTo>
                  <a:pt x="0" y="0"/>
                </a:moveTo>
                <a:lnTo>
                  <a:pt x="364331" y="721519"/>
                </a:lnTo>
                <a:cubicBezTo>
                  <a:pt x="366712" y="912019"/>
                  <a:pt x="369094" y="1102519"/>
                  <a:pt x="371475" y="1293019"/>
                </a:cubicBez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CCEFF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A43775AB-C430-FFE6-D0DC-FAE6802D3171}"/>
              </a:ext>
            </a:extLst>
          </p:cNvPr>
          <p:cNvSpPr/>
          <p:nvPr/>
        </p:nvSpPr>
        <p:spPr>
          <a:xfrm>
            <a:off x="4932997" y="3925881"/>
            <a:ext cx="414338" cy="1279729"/>
          </a:xfrm>
          <a:custGeom>
            <a:avLst/>
            <a:gdLst>
              <a:gd name="connsiteX0" fmla="*/ 0 w 414338"/>
              <a:gd name="connsiteY0" fmla="*/ 0 h 1092993"/>
              <a:gd name="connsiteX1" fmla="*/ 414338 w 414338"/>
              <a:gd name="connsiteY1" fmla="*/ 650081 h 1092993"/>
              <a:gd name="connsiteX2" fmla="*/ 407194 w 414338"/>
              <a:gd name="connsiteY2" fmla="*/ 1092993 h 1092993"/>
              <a:gd name="connsiteX3" fmla="*/ 7144 w 414338"/>
              <a:gd name="connsiteY3" fmla="*/ 321468 h 1092993"/>
              <a:gd name="connsiteX4" fmla="*/ 0 w 414338"/>
              <a:gd name="connsiteY4" fmla="*/ 0 h 1092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338" h="1092993">
                <a:moveTo>
                  <a:pt x="0" y="0"/>
                </a:moveTo>
                <a:lnTo>
                  <a:pt x="414338" y="650081"/>
                </a:lnTo>
                <a:lnTo>
                  <a:pt x="407194" y="1092993"/>
                </a:lnTo>
                <a:lnTo>
                  <a:pt x="7144" y="321468"/>
                </a:lnTo>
                <a:lnTo>
                  <a:pt x="0" y="0"/>
                </a:lnTo>
                <a:close/>
              </a:path>
            </a:pathLst>
          </a:custGeom>
          <a:solidFill>
            <a:srgbClr val="F1E1F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자유형: 도형 64">
            <a:extLst>
              <a:ext uri="{FF2B5EF4-FFF2-40B4-BE49-F238E27FC236}">
                <a16:creationId xmlns:a16="http://schemas.microsoft.com/office/drawing/2014/main" id="{16A11237-DC66-87BF-4EEF-F0473E23DF09}"/>
              </a:ext>
            </a:extLst>
          </p:cNvPr>
          <p:cNvSpPr/>
          <p:nvPr/>
        </p:nvSpPr>
        <p:spPr>
          <a:xfrm>
            <a:off x="4818975" y="2064544"/>
            <a:ext cx="503119" cy="2671762"/>
          </a:xfrm>
          <a:custGeom>
            <a:avLst/>
            <a:gdLst>
              <a:gd name="connsiteX0" fmla="*/ 31631 w 503119"/>
              <a:gd name="connsiteY0" fmla="*/ 428625 h 2671762"/>
              <a:gd name="connsiteX1" fmla="*/ 495975 w 503119"/>
              <a:gd name="connsiteY1" fmla="*/ 0 h 2671762"/>
              <a:gd name="connsiteX2" fmla="*/ 503119 w 503119"/>
              <a:gd name="connsiteY2" fmla="*/ 2671762 h 2671762"/>
              <a:gd name="connsiteX3" fmla="*/ 38775 w 503119"/>
              <a:gd name="connsiteY3" fmla="*/ 1185862 h 2671762"/>
              <a:gd name="connsiteX4" fmla="*/ 31631 w 503119"/>
              <a:gd name="connsiteY4" fmla="*/ 428625 h 267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119" h="2671762">
                <a:moveTo>
                  <a:pt x="31631" y="428625"/>
                </a:moveTo>
                <a:cubicBezTo>
                  <a:pt x="107831" y="230981"/>
                  <a:pt x="341194" y="142875"/>
                  <a:pt x="495975" y="0"/>
                </a:cubicBezTo>
                <a:cubicBezTo>
                  <a:pt x="498356" y="890587"/>
                  <a:pt x="500738" y="1781175"/>
                  <a:pt x="503119" y="2671762"/>
                </a:cubicBezTo>
                <a:lnTo>
                  <a:pt x="38775" y="1185862"/>
                </a:lnTo>
                <a:cubicBezTo>
                  <a:pt x="41156" y="933450"/>
                  <a:pt x="-44569" y="626269"/>
                  <a:pt x="31631" y="428625"/>
                </a:cubicBezTo>
                <a:close/>
              </a:path>
            </a:pathLst>
          </a:custGeom>
          <a:solidFill>
            <a:srgbClr val="E1E0E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자유형: 도형 69">
            <a:extLst>
              <a:ext uri="{FF2B5EF4-FFF2-40B4-BE49-F238E27FC236}">
                <a16:creationId xmlns:a16="http://schemas.microsoft.com/office/drawing/2014/main" id="{967577FA-1BC2-2ECE-EB9D-B94BFDE1F909}"/>
              </a:ext>
            </a:extLst>
          </p:cNvPr>
          <p:cNvSpPr/>
          <p:nvPr/>
        </p:nvSpPr>
        <p:spPr>
          <a:xfrm>
            <a:off x="7122319" y="1471757"/>
            <a:ext cx="1593056" cy="4307537"/>
          </a:xfrm>
          <a:custGeom>
            <a:avLst/>
            <a:gdLst>
              <a:gd name="connsiteX0" fmla="*/ 112091 w 1705147"/>
              <a:gd name="connsiteY0" fmla="*/ 571500 h 4600575"/>
              <a:gd name="connsiteX1" fmla="*/ 1705147 w 1705147"/>
              <a:gd name="connsiteY1" fmla="*/ 0 h 4600575"/>
              <a:gd name="connsiteX2" fmla="*/ 1698003 w 1705147"/>
              <a:gd name="connsiteY2" fmla="*/ 4600575 h 4600575"/>
              <a:gd name="connsiteX3" fmla="*/ 133522 w 1705147"/>
              <a:gd name="connsiteY3" fmla="*/ 3300412 h 4600575"/>
              <a:gd name="connsiteX4" fmla="*/ 112091 w 1705147"/>
              <a:gd name="connsiteY4" fmla="*/ 571500 h 460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5147" h="4600575">
                <a:moveTo>
                  <a:pt x="112091" y="571500"/>
                </a:moveTo>
                <a:cubicBezTo>
                  <a:pt x="374028" y="21431"/>
                  <a:pt x="1174128" y="190500"/>
                  <a:pt x="1705147" y="0"/>
                </a:cubicBezTo>
                <a:cubicBezTo>
                  <a:pt x="1702766" y="1533525"/>
                  <a:pt x="1700384" y="3067050"/>
                  <a:pt x="1698003" y="4600575"/>
                </a:cubicBezTo>
                <a:lnTo>
                  <a:pt x="133522" y="3300412"/>
                </a:lnTo>
                <a:cubicBezTo>
                  <a:pt x="128760" y="2383631"/>
                  <a:pt x="-149846" y="1121569"/>
                  <a:pt x="112091" y="571500"/>
                </a:cubicBezTo>
                <a:close/>
              </a:path>
            </a:pathLst>
          </a:custGeom>
          <a:solidFill>
            <a:srgbClr val="BCBCB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43D0DD-D6B8-40DB-9EAE-6B9EEE05933A}"/>
              </a:ext>
            </a:extLst>
          </p:cNvPr>
          <p:cNvSpPr txBox="1"/>
          <p:nvPr/>
        </p:nvSpPr>
        <p:spPr>
          <a:xfrm>
            <a:off x="9379741" y="5843467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QX-I</a:t>
            </a:r>
          </a:p>
          <a:p>
            <a:r>
              <a:rPr lang="en-US" altLang="ko-KR" sz="1200" b="1" dirty="0"/>
              <a:t>2003</a:t>
            </a:r>
            <a:r>
              <a:rPr lang="ko-KR" altLang="en-US" sz="1200" b="1" dirty="0"/>
              <a:t>년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351BD8A-6CD9-A0E2-2F09-13144C023672}"/>
              </a:ext>
            </a:extLst>
          </p:cNvPr>
          <p:cNvSpPr txBox="1"/>
          <p:nvPr/>
        </p:nvSpPr>
        <p:spPr>
          <a:xfrm>
            <a:off x="9432430" y="6804853"/>
            <a:ext cx="561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KM91</a:t>
            </a:r>
            <a:endParaRPr lang="ko-KR" altLang="en-US" sz="12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E17FD25-AA21-7799-AA24-5BF44AA900F9}"/>
              </a:ext>
            </a:extLst>
          </p:cNvPr>
          <p:cNvSpPr txBox="1"/>
          <p:nvPr/>
        </p:nvSpPr>
        <p:spPr>
          <a:xfrm>
            <a:off x="9406687" y="6416788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K40/09</a:t>
            </a:r>
            <a:endParaRPr lang="ko-KR" altLang="en-US" sz="1200" b="1" dirty="0"/>
          </a:p>
        </p:txBody>
      </p:sp>
      <p:sp>
        <p:nvSpPr>
          <p:cNvPr id="57" name="자유형: 도형 56">
            <a:extLst>
              <a:ext uri="{FF2B5EF4-FFF2-40B4-BE49-F238E27FC236}">
                <a16:creationId xmlns:a16="http://schemas.microsoft.com/office/drawing/2014/main" id="{D4EC779E-377F-3938-2984-6C6FB18D89C9}"/>
              </a:ext>
            </a:extLst>
          </p:cNvPr>
          <p:cNvSpPr/>
          <p:nvPr/>
        </p:nvSpPr>
        <p:spPr>
          <a:xfrm>
            <a:off x="7136606" y="5915025"/>
            <a:ext cx="1628775" cy="1285875"/>
          </a:xfrm>
          <a:custGeom>
            <a:avLst/>
            <a:gdLst>
              <a:gd name="connsiteX0" fmla="*/ 7144 w 1628775"/>
              <a:gd name="connsiteY0" fmla="*/ 0 h 1285875"/>
              <a:gd name="connsiteX1" fmla="*/ 1614488 w 1628775"/>
              <a:gd name="connsiteY1" fmla="*/ 792956 h 1285875"/>
              <a:gd name="connsiteX2" fmla="*/ 1628775 w 1628775"/>
              <a:gd name="connsiteY2" fmla="*/ 1285875 h 1285875"/>
              <a:gd name="connsiteX3" fmla="*/ 0 w 1628775"/>
              <a:gd name="connsiteY3" fmla="*/ 714375 h 1285875"/>
              <a:gd name="connsiteX4" fmla="*/ 7144 w 1628775"/>
              <a:gd name="connsiteY4" fmla="*/ 0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75" h="1285875">
                <a:moveTo>
                  <a:pt x="7144" y="0"/>
                </a:moveTo>
                <a:lnTo>
                  <a:pt x="1614488" y="792956"/>
                </a:lnTo>
                <a:lnTo>
                  <a:pt x="1628775" y="1285875"/>
                </a:lnTo>
                <a:lnTo>
                  <a:pt x="0" y="714375"/>
                </a:lnTo>
                <a:cubicBezTo>
                  <a:pt x="2381" y="476250"/>
                  <a:pt x="4763" y="238125"/>
                  <a:pt x="7144" y="0"/>
                </a:cubicBezTo>
                <a:close/>
              </a:path>
            </a:pathLst>
          </a:custGeom>
          <a:solidFill>
            <a:srgbClr val="FBFBA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자유형: 도형 68">
            <a:extLst>
              <a:ext uri="{FF2B5EF4-FFF2-40B4-BE49-F238E27FC236}">
                <a16:creationId xmlns:a16="http://schemas.microsoft.com/office/drawing/2014/main" id="{D71D2F79-1E43-2FCE-FF65-21977EBEC1C5}"/>
              </a:ext>
            </a:extLst>
          </p:cNvPr>
          <p:cNvSpPr/>
          <p:nvPr/>
        </p:nvSpPr>
        <p:spPr>
          <a:xfrm>
            <a:off x="7136606" y="5314950"/>
            <a:ext cx="1628775" cy="1350169"/>
          </a:xfrm>
          <a:custGeom>
            <a:avLst/>
            <a:gdLst>
              <a:gd name="connsiteX0" fmla="*/ 0 w 1628775"/>
              <a:gd name="connsiteY0" fmla="*/ 0 h 1350169"/>
              <a:gd name="connsiteX1" fmla="*/ 7144 w 1628775"/>
              <a:gd name="connsiteY1" fmla="*/ 571500 h 1350169"/>
              <a:gd name="connsiteX2" fmla="*/ 1628775 w 1628775"/>
              <a:gd name="connsiteY2" fmla="*/ 1350169 h 1350169"/>
              <a:gd name="connsiteX3" fmla="*/ 1628775 w 1628775"/>
              <a:gd name="connsiteY3" fmla="*/ 1178719 h 1350169"/>
              <a:gd name="connsiteX4" fmla="*/ 0 w 1628775"/>
              <a:gd name="connsiteY4" fmla="*/ 0 h 135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75" h="1350169">
                <a:moveTo>
                  <a:pt x="0" y="0"/>
                </a:moveTo>
                <a:cubicBezTo>
                  <a:pt x="2381" y="190500"/>
                  <a:pt x="4763" y="381000"/>
                  <a:pt x="7144" y="571500"/>
                </a:cubicBezTo>
                <a:lnTo>
                  <a:pt x="1628775" y="1350169"/>
                </a:lnTo>
                <a:lnTo>
                  <a:pt x="1628775" y="1178719"/>
                </a:lnTo>
                <a:lnTo>
                  <a:pt x="0" y="0"/>
                </a:lnTo>
                <a:close/>
              </a:path>
            </a:pathLst>
          </a:custGeom>
          <a:solidFill>
            <a:srgbClr val="B1D8F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: 도형 74">
            <a:extLst>
              <a:ext uri="{FF2B5EF4-FFF2-40B4-BE49-F238E27FC236}">
                <a16:creationId xmlns:a16="http://schemas.microsoft.com/office/drawing/2014/main" id="{F9D00CF7-4018-EFDF-0721-A15E76AC2D80}"/>
              </a:ext>
            </a:extLst>
          </p:cNvPr>
          <p:cNvSpPr/>
          <p:nvPr/>
        </p:nvSpPr>
        <p:spPr>
          <a:xfrm>
            <a:off x="7150894" y="4850606"/>
            <a:ext cx="1578769" cy="1485900"/>
          </a:xfrm>
          <a:custGeom>
            <a:avLst/>
            <a:gdLst>
              <a:gd name="connsiteX0" fmla="*/ 0 w 1578769"/>
              <a:gd name="connsiteY0" fmla="*/ 0 h 1485900"/>
              <a:gd name="connsiteX1" fmla="*/ 1557337 w 1578769"/>
              <a:gd name="connsiteY1" fmla="*/ 878682 h 1485900"/>
              <a:gd name="connsiteX2" fmla="*/ 1578769 w 1578769"/>
              <a:gd name="connsiteY2" fmla="*/ 1485900 h 1485900"/>
              <a:gd name="connsiteX3" fmla="*/ 14287 w 1578769"/>
              <a:gd name="connsiteY3" fmla="*/ 414338 h 1485900"/>
              <a:gd name="connsiteX4" fmla="*/ 0 w 1578769"/>
              <a:gd name="connsiteY4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8769" h="1485900">
                <a:moveTo>
                  <a:pt x="0" y="0"/>
                </a:moveTo>
                <a:lnTo>
                  <a:pt x="1557337" y="878682"/>
                </a:lnTo>
                <a:lnTo>
                  <a:pt x="1578769" y="1485900"/>
                </a:lnTo>
                <a:lnTo>
                  <a:pt x="14287" y="414338"/>
                </a:lnTo>
                <a:lnTo>
                  <a:pt x="0" y="0"/>
                </a:lnTo>
                <a:close/>
              </a:path>
            </a:pathLst>
          </a:custGeom>
          <a:solidFill>
            <a:srgbClr val="EFBBD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59A5B-D6BE-E374-84BB-2C9E3103A35F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896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00025"/>
            <a:ext cx="8686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닭 전염성기관지염 바이러스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(IBV)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국내 변이 동향은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EE055E-1857-5518-3B4C-EEBF3941E1E8}"/>
              </a:ext>
            </a:extLst>
          </p:cNvPr>
          <p:cNvSpPr txBox="1"/>
          <p:nvPr/>
        </p:nvSpPr>
        <p:spPr>
          <a:xfrm>
            <a:off x="9918701" y="7095735"/>
            <a:ext cx="9339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800" b="0" i="1" dirty="0">
                <a:solidFill>
                  <a:srgbClr val="212121"/>
                </a:solidFill>
                <a:effectLst/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Kim, 2024</a:t>
            </a:r>
            <a:endParaRPr lang="ko-KR" altLang="en-US" sz="800" i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1CFA79-29BE-9B1B-F304-CFC5701E8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" y="2867025"/>
            <a:ext cx="10693400" cy="3974765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FD90C91-6586-AA41-8F16-3A90108C0C00}"/>
              </a:ext>
            </a:extLst>
          </p:cNvPr>
          <p:cNvSpPr/>
          <p:nvPr/>
        </p:nvSpPr>
        <p:spPr>
          <a:xfrm>
            <a:off x="7861300" y="5752324"/>
            <a:ext cx="1447800" cy="2286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badi" panose="020B06040201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F3DE6A-54F5-F8A4-4808-C14450063540}"/>
              </a:ext>
            </a:extLst>
          </p:cNvPr>
          <p:cNvSpPr txBox="1"/>
          <p:nvPr/>
        </p:nvSpPr>
        <p:spPr>
          <a:xfrm>
            <a:off x="1496772" y="3771124"/>
            <a:ext cx="857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</a:t>
            </a:r>
            <a:r>
              <a:rPr lang="ko-KR" altLang="en-US" sz="1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1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</a:t>
            </a:r>
            <a:endParaRPr lang="ko-KR" altLang="en-US" sz="12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17BD3-7B99-D021-0330-4B57C36B56B2}"/>
              </a:ext>
            </a:extLst>
          </p:cNvPr>
          <p:cNvSpPr txBox="1"/>
          <p:nvPr/>
        </p:nvSpPr>
        <p:spPr>
          <a:xfrm>
            <a:off x="1496771" y="3989209"/>
            <a:ext cx="857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</a:t>
            </a:r>
            <a:r>
              <a:rPr lang="ko-KR" altLang="en-US" sz="1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1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</a:t>
            </a:r>
            <a:endParaRPr lang="ko-KR" altLang="en-US" sz="12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189913-3866-CE96-6C52-C3D06CEFB3D8}"/>
              </a:ext>
            </a:extLst>
          </p:cNvPr>
          <p:cNvSpPr txBox="1"/>
          <p:nvPr/>
        </p:nvSpPr>
        <p:spPr>
          <a:xfrm>
            <a:off x="456416" y="5188337"/>
            <a:ext cx="1308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</a:t>
            </a:r>
            <a:endParaRPr lang="ko-KR" altLang="en-US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EEE8F6-4369-DB64-F559-E0D88947C2F1}"/>
              </a:ext>
            </a:extLst>
          </p:cNvPr>
          <p:cNvSpPr txBox="1"/>
          <p:nvPr/>
        </p:nvSpPr>
        <p:spPr>
          <a:xfrm>
            <a:off x="456416" y="1017024"/>
            <a:ext cx="13647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국내 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QX-IBV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 에서도 변이는 계속 존재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: 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Pretendard" panose="02000503000000020004" pitchFamily="2" charset="-127"/>
              </a:rPr>
              <a:t>QX-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에는 스파이크 단백질 부위 이외에서도 많은 변이가 있는 것으로 보인다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BB7D7A92-B438-1BF0-48AA-ECAD1DC46F86}"/>
              </a:ext>
            </a:extLst>
          </p:cNvPr>
          <p:cNvCxnSpPr/>
          <p:nvPr/>
        </p:nvCxnSpPr>
        <p:spPr>
          <a:xfrm flipH="1">
            <a:off x="456416" y="5000625"/>
            <a:ext cx="99956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683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E1F895FD-760A-4174-B804-597D3101EF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159861"/>
              </p:ext>
            </p:extLst>
          </p:nvPr>
        </p:nvGraphicFramePr>
        <p:xfrm>
          <a:off x="241300" y="1190625"/>
          <a:ext cx="5105400" cy="433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A5A0DCB-D655-45AA-8A6E-30FC3B9E0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052953"/>
              </p:ext>
            </p:extLst>
          </p:nvPr>
        </p:nvGraphicFramePr>
        <p:xfrm>
          <a:off x="266699" y="5875097"/>
          <a:ext cx="5002212" cy="9942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16247">
                  <a:extLst>
                    <a:ext uri="{9D8B030D-6E8A-4147-A177-3AD203B41FA5}">
                      <a16:colId xmlns:a16="http://schemas.microsoft.com/office/drawing/2014/main" val="1606050479"/>
                    </a:ext>
                  </a:extLst>
                </a:gridCol>
                <a:gridCol w="444488">
                  <a:extLst>
                    <a:ext uri="{9D8B030D-6E8A-4147-A177-3AD203B41FA5}">
                      <a16:colId xmlns:a16="http://schemas.microsoft.com/office/drawing/2014/main" val="1954042547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4006329293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1759628247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909603245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1063435874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813916535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1715569859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619805862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3170197060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38459737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592900832"/>
                    </a:ext>
                  </a:extLst>
                </a:gridCol>
                <a:gridCol w="367407">
                  <a:extLst>
                    <a:ext uri="{9D8B030D-6E8A-4147-A177-3AD203B41FA5}">
                      <a16:colId xmlns:a16="http://schemas.microsoft.com/office/drawing/2014/main" val="2494193253"/>
                    </a:ext>
                  </a:extLst>
                </a:gridCol>
              </a:tblGrid>
              <a:tr h="306984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 별 </a:t>
                      </a:r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LPAI 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발생 현황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09605"/>
                  </a:ext>
                </a:extLst>
              </a:tr>
              <a:tr h="3069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23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년 </a:t>
                      </a:r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12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7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8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월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extLst>
                  <a:ext uri="{0D108BD9-81ED-4DB2-BD59-A6C34878D82A}">
                    <a16:rowId xmlns:a16="http://schemas.microsoft.com/office/drawing/2014/main" val="3334129513"/>
                  </a:ext>
                </a:extLst>
              </a:tr>
              <a:tr h="3069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발생</a:t>
                      </a:r>
                      <a:endParaRPr lang="en-US" altLang="ko-KR" sz="1100" b="1" u="none" strike="noStrike" dirty="0"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건수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42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72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81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41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31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28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27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342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extLst>
                  <a:ext uri="{0D108BD9-81ED-4DB2-BD59-A6C34878D82A}">
                    <a16:rowId xmlns:a16="http://schemas.microsoft.com/office/drawing/2014/main" val="114390358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639CB70-6BDD-F10D-27D5-5DBE512D1256}"/>
              </a:ext>
            </a:extLst>
          </p:cNvPr>
          <p:cNvSpPr txBox="1"/>
          <p:nvPr/>
        </p:nvSpPr>
        <p:spPr>
          <a:xfrm>
            <a:off x="1765300" y="220894"/>
            <a:ext cx="8686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LPAI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(Y280)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국내 발생 동향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21CD8E-437D-9804-BABC-558EAB0390FC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5E5C81EB-82DD-0259-EEDC-0A7C4C5FC3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739809"/>
              </p:ext>
            </p:extLst>
          </p:nvPr>
        </p:nvGraphicFramePr>
        <p:xfrm>
          <a:off x="5410200" y="1190626"/>
          <a:ext cx="5041900" cy="4337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9F9F3653-2EC5-6342-6EE9-EDF3E1AC3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595555"/>
              </p:ext>
            </p:extLst>
          </p:nvPr>
        </p:nvGraphicFramePr>
        <p:xfrm>
          <a:off x="5530847" y="5875097"/>
          <a:ext cx="4895853" cy="99425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31897">
                  <a:extLst>
                    <a:ext uri="{9D8B030D-6E8A-4147-A177-3AD203B41FA5}">
                      <a16:colId xmlns:a16="http://schemas.microsoft.com/office/drawing/2014/main" val="532903782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1334015165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4074641825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558272289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320954589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2156756043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3033559938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633349319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3404299438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550594276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4099070757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867831169"/>
                    </a:ext>
                  </a:extLst>
                </a:gridCol>
                <a:gridCol w="363663">
                  <a:extLst>
                    <a:ext uri="{9D8B030D-6E8A-4147-A177-3AD203B41FA5}">
                      <a16:colId xmlns:a16="http://schemas.microsoft.com/office/drawing/2014/main" val="4241867018"/>
                    </a:ext>
                  </a:extLst>
                </a:gridCol>
              </a:tblGrid>
              <a:tr h="283850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지역 별 </a:t>
                      </a:r>
                      <a:r>
                        <a:rPr lang="en-US" altLang="ko-KR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LPAI </a:t>
                      </a:r>
                      <a:r>
                        <a:rPr lang="ko-KR" altLang="en-US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발생현황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318871"/>
                  </a:ext>
                </a:extLst>
              </a:tr>
              <a:tr h="2838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　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대구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세종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강원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전남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제주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경남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경북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광주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전북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경기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충북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충남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extLst>
                  <a:ext uri="{0D108BD9-81ED-4DB2-BD59-A6C34878D82A}">
                    <a16:rowId xmlns:a16="http://schemas.microsoft.com/office/drawing/2014/main" val="612872566"/>
                  </a:ext>
                </a:extLst>
              </a:tr>
              <a:tr h="4265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발생</a:t>
                      </a:r>
                      <a:endParaRPr lang="en-US" altLang="ko-KR" sz="1200" u="none" strike="noStrike" dirty="0"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건수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12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26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58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60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65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84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extLst>
                  <a:ext uri="{0D108BD9-81ED-4DB2-BD59-A6C34878D82A}">
                    <a16:rowId xmlns:a16="http://schemas.microsoft.com/office/drawing/2014/main" val="4112524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542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ED1C60C0-A29A-46C0-BC9A-C286FFAA29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948265"/>
              </p:ext>
            </p:extLst>
          </p:nvPr>
        </p:nvGraphicFramePr>
        <p:xfrm>
          <a:off x="1785135" y="1419981"/>
          <a:ext cx="7142965" cy="434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76A027A-5446-460D-B49C-5C8018ABD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478743"/>
              </p:ext>
            </p:extLst>
          </p:nvPr>
        </p:nvGraphicFramePr>
        <p:xfrm>
          <a:off x="1785133" y="6076035"/>
          <a:ext cx="7142968" cy="9819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20424">
                  <a:extLst>
                    <a:ext uri="{9D8B030D-6E8A-4147-A177-3AD203B41FA5}">
                      <a16:colId xmlns:a16="http://schemas.microsoft.com/office/drawing/2014/main" val="603599588"/>
                    </a:ext>
                  </a:extLst>
                </a:gridCol>
                <a:gridCol w="1020424">
                  <a:extLst>
                    <a:ext uri="{9D8B030D-6E8A-4147-A177-3AD203B41FA5}">
                      <a16:colId xmlns:a16="http://schemas.microsoft.com/office/drawing/2014/main" val="664295095"/>
                    </a:ext>
                  </a:extLst>
                </a:gridCol>
                <a:gridCol w="1020424">
                  <a:extLst>
                    <a:ext uri="{9D8B030D-6E8A-4147-A177-3AD203B41FA5}">
                      <a16:colId xmlns:a16="http://schemas.microsoft.com/office/drawing/2014/main" val="2521298017"/>
                    </a:ext>
                  </a:extLst>
                </a:gridCol>
                <a:gridCol w="1020424">
                  <a:extLst>
                    <a:ext uri="{9D8B030D-6E8A-4147-A177-3AD203B41FA5}">
                      <a16:colId xmlns:a16="http://schemas.microsoft.com/office/drawing/2014/main" val="1849466396"/>
                    </a:ext>
                  </a:extLst>
                </a:gridCol>
                <a:gridCol w="1020424">
                  <a:extLst>
                    <a:ext uri="{9D8B030D-6E8A-4147-A177-3AD203B41FA5}">
                      <a16:colId xmlns:a16="http://schemas.microsoft.com/office/drawing/2014/main" val="3943070287"/>
                    </a:ext>
                  </a:extLst>
                </a:gridCol>
                <a:gridCol w="1020424">
                  <a:extLst>
                    <a:ext uri="{9D8B030D-6E8A-4147-A177-3AD203B41FA5}">
                      <a16:colId xmlns:a16="http://schemas.microsoft.com/office/drawing/2014/main" val="3571463326"/>
                    </a:ext>
                  </a:extLst>
                </a:gridCol>
                <a:gridCol w="1020424">
                  <a:extLst>
                    <a:ext uri="{9D8B030D-6E8A-4147-A177-3AD203B41FA5}">
                      <a16:colId xmlns:a16="http://schemas.microsoft.com/office/drawing/2014/main" val="2349010846"/>
                    </a:ext>
                  </a:extLst>
                </a:gridCol>
              </a:tblGrid>
              <a:tr h="32733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축종 별 </a:t>
                      </a:r>
                      <a:r>
                        <a:rPr lang="en-US" altLang="ko-KR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LPAI </a:t>
                      </a:r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발생현황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380102"/>
                  </a:ext>
                </a:extLst>
              </a:tr>
              <a:tr h="3273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　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메추리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종계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산란계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토종닭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육계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합계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extLst>
                  <a:ext uri="{0D108BD9-81ED-4DB2-BD59-A6C34878D82A}">
                    <a16:rowId xmlns:a16="http://schemas.microsoft.com/office/drawing/2014/main" val="2427576653"/>
                  </a:ext>
                </a:extLst>
              </a:tr>
              <a:tr h="3273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발생건수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13</a:t>
                      </a:r>
                      <a:endParaRPr lang="en-US" altLang="ko-KR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27</a:t>
                      </a:r>
                      <a:endParaRPr lang="en-US" altLang="ko-KR" sz="1800" b="0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67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110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125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u="none" strike="noStrike" dirty="0"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342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8354" marR="8354" marT="8354" marB="0" anchor="ctr"/>
                </a:tc>
                <a:extLst>
                  <a:ext uri="{0D108BD9-81ED-4DB2-BD59-A6C34878D82A}">
                    <a16:rowId xmlns:a16="http://schemas.microsoft.com/office/drawing/2014/main" val="268419196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48A8099-89F3-A640-30A5-7430FF77BB8E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99F7CF-448F-BB59-5DBC-CAB0EECC8619}"/>
              </a:ext>
            </a:extLst>
          </p:cNvPr>
          <p:cNvSpPr txBox="1"/>
          <p:nvPr/>
        </p:nvSpPr>
        <p:spPr>
          <a:xfrm>
            <a:off x="1765300" y="220894"/>
            <a:ext cx="8686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LPAI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(Y280)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국내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축종별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발생 동향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38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</a:t>
            </a:r>
            <a:r>
              <a:rPr lang="ko-KR" altLang="en-US" sz="2400" b="1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병성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감정 케이스 공유</a:t>
            </a:r>
            <a:endParaRPr lang="en-US" altLang="ko-KR" sz="2400" b="1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E1E4FC-FA94-4C29-B7BC-CE7D1F99EEFD}"/>
              </a:ext>
            </a:extLst>
          </p:cNvPr>
          <p:cNvSpPr txBox="1">
            <a:spLocks/>
          </p:cNvSpPr>
          <p:nvPr/>
        </p:nvSpPr>
        <p:spPr>
          <a:xfrm>
            <a:off x="310375" y="953121"/>
            <a:ext cx="6233886" cy="607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200000"/>
              </a:lnSpc>
              <a:defRPr/>
            </a:pPr>
            <a:endParaRPr lang="en-US" altLang="ko-KR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93F5381D-1E83-00AC-C5E1-42B61FF2DD2B}"/>
              </a:ext>
            </a:extLst>
          </p:cNvPr>
          <p:cNvGraphicFramePr>
            <a:graphicFrameLocks noGrp="1"/>
          </p:cNvGraphicFramePr>
          <p:nvPr/>
        </p:nvGraphicFramePr>
        <p:xfrm>
          <a:off x="1993900" y="1724025"/>
          <a:ext cx="712893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104">
                  <a:extLst>
                    <a:ext uri="{9D8B030D-6E8A-4147-A177-3AD203B41FA5}">
                      <a16:colId xmlns:a16="http://schemas.microsoft.com/office/drawing/2014/main" val="1053200899"/>
                    </a:ext>
                  </a:extLst>
                </a:gridCol>
                <a:gridCol w="2376312">
                  <a:extLst>
                    <a:ext uri="{9D8B030D-6E8A-4147-A177-3AD203B41FA5}">
                      <a16:colId xmlns:a16="http://schemas.microsoft.com/office/drawing/2014/main" val="2346691079"/>
                    </a:ext>
                  </a:extLst>
                </a:gridCol>
                <a:gridCol w="3960520">
                  <a:extLst>
                    <a:ext uri="{9D8B030D-6E8A-4147-A177-3AD203B41FA5}">
                      <a16:colId xmlns:a16="http://schemas.microsoft.com/office/drawing/2014/main" val="38318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</a:rPr>
                        <a:t>~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385184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F858AD11-1032-E997-B7BB-A629780551FD}"/>
              </a:ext>
            </a:extLst>
          </p:cNvPr>
          <p:cNvGraphicFramePr>
            <a:graphicFrameLocks noGrp="1"/>
          </p:cNvGraphicFramePr>
          <p:nvPr/>
        </p:nvGraphicFramePr>
        <p:xfrm>
          <a:off x="1664984" y="2189821"/>
          <a:ext cx="75253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104">
                  <a:extLst>
                    <a:ext uri="{9D8B030D-6E8A-4147-A177-3AD203B41FA5}">
                      <a16:colId xmlns:a16="http://schemas.microsoft.com/office/drawing/2014/main" val="1053200899"/>
                    </a:ext>
                  </a:extLst>
                </a:gridCol>
                <a:gridCol w="792104">
                  <a:extLst>
                    <a:ext uri="{9D8B030D-6E8A-4147-A177-3AD203B41FA5}">
                      <a16:colId xmlns:a16="http://schemas.microsoft.com/office/drawing/2014/main" val="2346691079"/>
                    </a:ext>
                  </a:extLst>
                </a:gridCol>
                <a:gridCol w="792104">
                  <a:extLst>
                    <a:ext uri="{9D8B030D-6E8A-4147-A177-3AD203B41FA5}">
                      <a16:colId xmlns:a16="http://schemas.microsoft.com/office/drawing/2014/main" val="3674681811"/>
                    </a:ext>
                  </a:extLst>
                </a:gridCol>
                <a:gridCol w="924243">
                  <a:extLst>
                    <a:ext uri="{9D8B030D-6E8A-4147-A177-3AD203B41FA5}">
                      <a16:colId xmlns:a16="http://schemas.microsoft.com/office/drawing/2014/main" val="1652473253"/>
                    </a:ext>
                  </a:extLst>
                </a:gridCol>
                <a:gridCol w="924243">
                  <a:extLst>
                    <a:ext uri="{9D8B030D-6E8A-4147-A177-3AD203B41FA5}">
                      <a16:colId xmlns:a16="http://schemas.microsoft.com/office/drawing/2014/main" val="383186178"/>
                    </a:ext>
                  </a:extLst>
                </a:gridCol>
                <a:gridCol w="792104">
                  <a:extLst>
                    <a:ext uri="{9D8B030D-6E8A-4147-A177-3AD203B41FA5}">
                      <a16:colId xmlns:a16="http://schemas.microsoft.com/office/drawing/2014/main" val="174141526"/>
                    </a:ext>
                  </a:extLst>
                </a:gridCol>
                <a:gridCol w="924243">
                  <a:extLst>
                    <a:ext uri="{9D8B030D-6E8A-4147-A177-3AD203B41FA5}">
                      <a16:colId xmlns:a16="http://schemas.microsoft.com/office/drawing/2014/main" val="454956728"/>
                    </a:ext>
                  </a:extLst>
                </a:gridCol>
                <a:gridCol w="792104">
                  <a:extLst>
                    <a:ext uri="{9D8B030D-6E8A-4147-A177-3AD203B41FA5}">
                      <a16:colId xmlns:a16="http://schemas.microsoft.com/office/drawing/2014/main" val="4094168097"/>
                    </a:ext>
                  </a:extLst>
                </a:gridCol>
                <a:gridCol w="792104">
                  <a:extLst>
                    <a:ext uri="{9D8B030D-6E8A-4147-A177-3AD203B41FA5}">
                      <a16:colId xmlns:a16="http://schemas.microsoft.com/office/drawing/2014/main" val="2082928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</a:rPr>
                        <a:t>1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</a:rPr>
                        <a:t>일령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</a:rPr>
                        <a:t>2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</a:rPr>
                        <a:t>주령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</a:rPr>
                        <a:t>18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</a:rPr>
                        <a:t>주령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38518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861C48-C61E-E300-4AF4-1F31EE596179}"/>
              </a:ext>
            </a:extLst>
          </p:cNvPr>
          <p:cNvSpPr txBox="1"/>
          <p:nvPr/>
        </p:nvSpPr>
        <p:spPr>
          <a:xfrm>
            <a:off x="405674" y="1158814"/>
            <a:ext cx="95084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산란계에서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IBV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감염시기에 따라 주요 증상은 달라질 수 있다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95516CBE-2910-FFA9-D89F-A60F6E519AAF}"/>
              </a:ext>
            </a:extLst>
          </p:cNvPr>
          <p:cNvCxnSpPr>
            <a:cxnSpLocks/>
          </p:cNvCxnSpPr>
          <p:nvPr/>
        </p:nvCxnSpPr>
        <p:spPr>
          <a:xfrm>
            <a:off x="5041900" y="3046786"/>
            <a:ext cx="0" cy="438052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화살표: 아래쪽 9">
            <a:extLst>
              <a:ext uri="{FF2B5EF4-FFF2-40B4-BE49-F238E27FC236}">
                <a16:creationId xmlns:a16="http://schemas.microsoft.com/office/drawing/2014/main" id="{2CC77ECE-B5B9-A6F0-690B-BC007CFF61BD}"/>
              </a:ext>
            </a:extLst>
          </p:cNvPr>
          <p:cNvSpPr/>
          <p:nvPr/>
        </p:nvSpPr>
        <p:spPr>
          <a:xfrm>
            <a:off x="2247101" y="3559876"/>
            <a:ext cx="533400" cy="567845"/>
          </a:xfrm>
          <a:prstGeom prst="downArrow">
            <a:avLst/>
          </a:prstGeom>
          <a:gradFill>
            <a:gsLst>
              <a:gs pos="45000">
                <a:srgbClr val="00371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badi" panose="020B06040201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8603A-9DBD-F7B9-2032-47FBA75E3EE4}"/>
              </a:ext>
            </a:extLst>
          </p:cNvPr>
          <p:cNvSpPr txBox="1"/>
          <p:nvPr/>
        </p:nvSpPr>
        <p:spPr>
          <a:xfrm>
            <a:off x="634985" y="4302257"/>
            <a:ext cx="4107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무산란계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(False layer syndrome)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유발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39D0E5-F770-3E6F-F0EF-3BAE5F5F3749}"/>
              </a:ext>
            </a:extLst>
          </p:cNvPr>
          <p:cNvSpPr txBox="1"/>
          <p:nvPr/>
        </p:nvSpPr>
        <p:spPr>
          <a:xfrm>
            <a:off x="6413500" y="4302257"/>
            <a:ext cx="4107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 저하 및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등외란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발생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44DD078E-EAFD-A94A-724B-9A3F4D861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182" y="5069294"/>
            <a:ext cx="3265843" cy="205391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2B87D3B-EB3B-B27C-9AB8-16A8C95B58FF}"/>
              </a:ext>
            </a:extLst>
          </p:cNvPr>
          <p:cNvSpPr txBox="1"/>
          <p:nvPr/>
        </p:nvSpPr>
        <p:spPr>
          <a:xfrm>
            <a:off x="634985" y="2720031"/>
            <a:ext cx="4107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유행주와 맞지 않은 모체이행항체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(MDA)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554AFB-3C91-F57D-ADF8-17A11551F228}"/>
              </a:ext>
            </a:extLst>
          </p:cNvPr>
          <p:cNvSpPr txBox="1"/>
          <p:nvPr/>
        </p:nvSpPr>
        <p:spPr>
          <a:xfrm>
            <a:off x="809891" y="3046786"/>
            <a:ext cx="4107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조기 백신 접종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X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점막 면역 활성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X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80E741-3319-68D1-753C-9723DA4D1C51}"/>
              </a:ext>
            </a:extLst>
          </p:cNvPr>
          <p:cNvSpPr txBox="1"/>
          <p:nvPr/>
        </p:nvSpPr>
        <p:spPr>
          <a:xfrm>
            <a:off x="6393017" y="2809059"/>
            <a:ext cx="4107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산란장기 감염 및 병변 유발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9" name="화살표: 아래쪽 28">
            <a:extLst>
              <a:ext uri="{FF2B5EF4-FFF2-40B4-BE49-F238E27FC236}">
                <a16:creationId xmlns:a16="http://schemas.microsoft.com/office/drawing/2014/main" id="{3652711C-080A-3887-07A4-C32D73711102}"/>
              </a:ext>
            </a:extLst>
          </p:cNvPr>
          <p:cNvSpPr/>
          <p:nvPr/>
        </p:nvSpPr>
        <p:spPr>
          <a:xfrm>
            <a:off x="7333899" y="3559876"/>
            <a:ext cx="533400" cy="567845"/>
          </a:xfrm>
          <a:prstGeom prst="downArrow">
            <a:avLst/>
          </a:prstGeom>
          <a:gradFill>
            <a:gsLst>
              <a:gs pos="45000">
                <a:srgbClr val="00371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badi" panose="020B06040201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D7BCB7-D68A-42E6-9F1D-FEF93F4AF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99" y="4757003"/>
            <a:ext cx="1577335" cy="274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9536629-E84D-B25A-6B81-06B674E2D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807" y="5053621"/>
            <a:ext cx="1513938" cy="206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</a:t>
            </a:r>
            <a:r>
              <a:rPr lang="ko-KR" altLang="en-US" sz="2400" b="1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병성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감정 케이스 공유</a:t>
            </a:r>
            <a:endParaRPr lang="en-US" altLang="ko-KR" sz="2400" b="1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E1E4FC-FA94-4C29-B7BC-CE7D1F99EEFD}"/>
              </a:ext>
            </a:extLst>
          </p:cNvPr>
          <p:cNvSpPr txBox="1">
            <a:spLocks/>
          </p:cNvSpPr>
          <p:nvPr/>
        </p:nvSpPr>
        <p:spPr>
          <a:xfrm>
            <a:off x="310375" y="953121"/>
            <a:ext cx="6233886" cy="607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200000"/>
              </a:lnSpc>
              <a:defRPr/>
            </a:pPr>
            <a:endParaRPr lang="en-US" altLang="ko-KR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61C48-C61E-E300-4AF4-1F31EE596179}"/>
              </a:ext>
            </a:extLst>
          </p:cNvPr>
          <p:cNvSpPr txBox="1"/>
          <p:nvPr/>
        </p:nvSpPr>
        <p:spPr>
          <a:xfrm>
            <a:off x="405673" y="2292810"/>
            <a:ext cx="95084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A 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 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1400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성계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5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월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의뢰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경북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23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주령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14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산란피크</a:t>
            </a:r>
            <a:r>
              <a:rPr lang="ko-KR" altLang="en-US" sz="14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도달 못함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산란율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65%)</a:t>
            </a:r>
            <a:b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1400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3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세대 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QX-IBV HI test 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양성</a:t>
            </a:r>
            <a:r>
              <a:rPr lang="ko-KR" altLang="en-US" sz="1400" dirty="0">
                <a:solidFill>
                  <a:srgbClr val="0000FF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확인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특별한 임상증상 없으며 폐사도 없음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06534-93C2-1FBC-B92A-0161A03B8571}"/>
              </a:ext>
            </a:extLst>
          </p:cNvPr>
          <p:cNvSpPr txBox="1"/>
          <p:nvPr/>
        </p:nvSpPr>
        <p:spPr>
          <a:xfrm>
            <a:off x="405672" y="5807693"/>
            <a:ext cx="47886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 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 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중추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+</a:t>
            </a:r>
            <a:r>
              <a:rPr lang="ko-KR" altLang="en-US" sz="1400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성계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8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월 의뢰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제주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초생추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시기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항원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&amp;HI test 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양성</a:t>
            </a:r>
            <a:endParaRPr lang="en-US" altLang="ko-KR" sz="1400" dirty="0">
              <a:solidFill>
                <a:srgbClr val="00206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성계사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이동 후 </a:t>
            </a:r>
            <a:r>
              <a:rPr lang="ko-KR" altLang="en-US" sz="14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산란피크</a:t>
            </a:r>
            <a:r>
              <a:rPr lang="ko-KR" altLang="en-US" sz="14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도달 못함</a:t>
            </a:r>
            <a:b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산란율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78%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선별후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85%)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9AA342B-F06A-F0BB-5E6D-5D03AC0E6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9416" y="4578199"/>
            <a:ext cx="2023312" cy="26977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580F48-A7B3-C9D1-D50C-A7E0D51B4D82}"/>
              </a:ext>
            </a:extLst>
          </p:cNvPr>
          <p:cNvSpPr txBox="1"/>
          <p:nvPr/>
        </p:nvSpPr>
        <p:spPr>
          <a:xfrm>
            <a:off x="405673" y="4226905"/>
            <a:ext cx="457200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B 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 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중추</a:t>
            </a:r>
            <a:r>
              <a:rPr lang="en-US" altLang="ko-KR" sz="14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6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월 의뢰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경북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41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일령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폐사 증가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일폐사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0.2%)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호흡기 증상 및 기관내 충혈 및 삼출물</a:t>
            </a:r>
            <a:b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1400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 </a:t>
            </a:r>
            <a:r>
              <a:rPr lang="ko-KR" altLang="en-US" sz="1400" b="1" dirty="0">
                <a:solidFill>
                  <a:srgbClr val="00206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항원 검사 양성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확인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8409CCE1-0B52-3202-6F37-C72C0DE73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172" y="4564288"/>
            <a:ext cx="2023312" cy="269774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2B2F7B-849D-2E4D-32B9-9DFF912818BD}"/>
              </a:ext>
            </a:extLst>
          </p:cNvPr>
          <p:cNvSpPr txBox="1"/>
          <p:nvPr/>
        </p:nvSpPr>
        <p:spPr>
          <a:xfrm>
            <a:off x="5926817" y="7298813"/>
            <a:ext cx="2871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기관내 삼출물 </a:t>
            </a:r>
            <a:r>
              <a:rPr lang="en-US" altLang="ko-KR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(B </a:t>
            </a:r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</a:t>
            </a:r>
            <a:r>
              <a:rPr lang="en-US" altLang="ko-KR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  <a:endParaRPr lang="ko-KR" altLang="en-US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587594-45AF-9469-5584-E0913B86C13C}"/>
              </a:ext>
            </a:extLst>
          </p:cNvPr>
          <p:cNvSpPr txBox="1"/>
          <p:nvPr/>
        </p:nvSpPr>
        <p:spPr>
          <a:xfrm>
            <a:off x="8478351" y="7298813"/>
            <a:ext cx="2871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신장염 </a:t>
            </a:r>
            <a:r>
              <a:rPr lang="en-US" altLang="ko-KR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(C </a:t>
            </a:r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</a:t>
            </a:r>
            <a:r>
              <a:rPr lang="en-US" altLang="ko-KR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  <a:endParaRPr lang="ko-KR" altLang="en-US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30" name="차트 29">
            <a:extLst>
              <a:ext uri="{FF2B5EF4-FFF2-40B4-BE49-F238E27FC236}">
                <a16:creationId xmlns:a16="http://schemas.microsoft.com/office/drawing/2014/main" id="{17581B23-3894-AECE-1695-BA3E0F92CE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972847"/>
              </p:ext>
            </p:extLst>
          </p:nvPr>
        </p:nvGraphicFramePr>
        <p:xfrm>
          <a:off x="5375882" y="1120054"/>
          <a:ext cx="4572000" cy="2992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8181EAF-2CAD-E5C3-9106-B96C0B1AE748}"/>
              </a:ext>
            </a:extLst>
          </p:cNvPr>
          <p:cNvSpPr/>
          <p:nvPr/>
        </p:nvSpPr>
        <p:spPr>
          <a:xfrm>
            <a:off x="8242300" y="1649495"/>
            <a:ext cx="1646968" cy="1690153"/>
          </a:xfrm>
          <a:prstGeom prst="roundRect">
            <a:avLst>
              <a:gd name="adj" fmla="val 5847"/>
            </a:avLst>
          </a:prstGeom>
          <a:noFill/>
          <a:ln w="19050">
            <a:solidFill>
              <a:srgbClr val="00371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badi" panose="020B0604020104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D31D7E-2C41-1AA3-C493-BBACF9FD66BF}"/>
              </a:ext>
            </a:extLst>
          </p:cNvPr>
          <p:cNvSpPr txBox="1"/>
          <p:nvPr/>
        </p:nvSpPr>
        <p:spPr>
          <a:xfrm>
            <a:off x="8772588" y="1649495"/>
            <a:ext cx="56743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HI </a:t>
            </a:r>
            <a:r>
              <a:rPr lang="ko-KR" altLang="en-US" sz="9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양성</a:t>
            </a:r>
            <a:endParaRPr lang="ko-KR" altLang="en-US" sz="900" b="1" dirty="0">
              <a:latin typeface="Abadi" panose="020B0604020104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1C9C28-1774-015D-0A00-CB194317673E}"/>
              </a:ext>
            </a:extLst>
          </p:cNvPr>
          <p:cNvSpPr txBox="1"/>
          <p:nvPr/>
        </p:nvSpPr>
        <p:spPr>
          <a:xfrm>
            <a:off x="413293" y="2022248"/>
            <a:ext cx="3908029" cy="307777"/>
          </a:xfrm>
          <a:prstGeom prst="rect">
            <a:avLst/>
          </a:prstGeom>
          <a:solidFill>
            <a:srgbClr val="00371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혈청 검사를 통한 </a:t>
            </a:r>
            <a:r>
              <a:rPr lang="ko-KR" altLang="en-US" sz="1400" dirty="0" err="1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초생추</a:t>
            </a:r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 시기 감염 의심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A826787-11F4-9661-64DE-028F357D1EDD}"/>
              </a:ext>
            </a:extLst>
          </p:cNvPr>
          <p:cNvSpPr txBox="1"/>
          <p:nvPr/>
        </p:nvSpPr>
        <p:spPr>
          <a:xfrm>
            <a:off x="413293" y="3972556"/>
            <a:ext cx="3908029" cy="307777"/>
          </a:xfrm>
          <a:prstGeom prst="rect">
            <a:avLst/>
          </a:prstGeom>
          <a:solidFill>
            <a:srgbClr val="00371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항원 검사를 통한 중추 시기 감염 확인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27BEE35-13BE-6133-74AD-BEBA344CF223}"/>
              </a:ext>
            </a:extLst>
          </p:cNvPr>
          <p:cNvSpPr txBox="1"/>
          <p:nvPr/>
        </p:nvSpPr>
        <p:spPr>
          <a:xfrm>
            <a:off x="413293" y="5569177"/>
            <a:ext cx="3908029" cy="307777"/>
          </a:xfrm>
          <a:prstGeom prst="rect">
            <a:avLst/>
          </a:prstGeom>
          <a:solidFill>
            <a:srgbClr val="00371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항원 </a:t>
            </a:r>
            <a:r>
              <a:rPr lang="en-US" altLang="ko-KR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+ </a:t>
            </a:r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혈청 검사를 통한 </a:t>
            </a:r>
            <a:r>
              <a:rPr lang="ko-KR" altLang="en-US" sz="1400" dirty="0" err="1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초생추</a:t>
            </a:r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 감염 </a:t>
            </a:r>
            <a:r>
              <a:rPr lang="ko-KR" altLang="en-US" sz="1400" dirty="0" err="1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계군</a:t>
            </a:r>
            <a:r>
              <a:rPr lang="ko-KR" altLang="en-US" sz="1400" dirty="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rPr>
              <a:t> 추적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446D6F-17D8-CD47-861D-B35937559E77}"/>
              </a:ext>
            </a:extLst>
          </p:cNvPr>
          <p:cNvSpPr txBox="1"/>
          <p:nvPr/>
        </p:nvSpPr>
        <p:spPr>
          <a:xfrm>
            <a:off x="405675" y="115881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산란계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농가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ko-KR" altLang="en-US" sz="20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산란피크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20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미도달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중추 시기 폐사 증가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8002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861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국내 육계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도계장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예찰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연구사업 결과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-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전북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BD5BAEA-ED65-6DC1-3DD7-FC001ECA6395}"/>
              </a:ext>
            </a:extLst>
          </p:cNvPr>
          <p:cNvSpPr txBox="1">
            <a:spLocks/>
          </p:cNvSpPr>
          <p:nvPr/>
        </p:nvSpPr>
        <p:spPr>
          <a:xfrm>
            <a:off x="835652" y="6783755"/>
            <a:ext cx="9733462" cy="341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ct val="100000"/>
              </a:lnSpc>
              <a:buNone/>
              <a:defRPr/>
            </a:pP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marL="0" indent="0" latinLnBrk="0">
              <a:lnSpc>
                <a:spcPct val="100000"/>
              </a:lnSpc>
              <a:buNone/>
              <a:defRPr/>
            </a:pP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marL="0" indent="0" latinLnBrk="0">
              <a:lnSpc>
                <a:spcPct val="100000"/>
              </a:lnSpc>
              <a:buNone/>
              <a:defRPr/>
            </a:pP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marL="0" indent="0" latinLnBrk="0">
              <a:lnSpc>
                <a:spcPct val="100000"/>
              </a:lnSpc>
              <a:buNone/>
              <a:defRPr/>
            </a:pP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latinLnBrk="0">
              <a:lnSpc>
                <a:spcPct val="100000"/>
              </a:lnSpc>
              <a:defRPr/>
            </a:pP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marL="0" indent="0" latinLnBrk="0">
              <a:lnSpc>
                <a:spcPct val="100000"/>
              </a:lnSpc>
              <a:buNone/>
              <a:defRPr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5A72AD38-E9FB-2F0E-BA58-C1A47A13F3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128748"/>
              </p:ext>
            </p:extLst>
          </p:nvPr>
        </p:nvGraphicFramePr>
        <p:xfrm>
          <a:off x="874681" y="2076938"/>
          <a:ext cx="4118959" cy="3665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E6739290-397E-0EE9-5641-7500D33024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022656"/>
              </p:ext>
            </p:extLst>
          </p:nvPr>
        </p:nvGraphicFramePr>
        <p:xfrm>
          <a:off x="5246021" y="2102279"/>
          <a:ext cx="5364480" cy="359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37D2AA2C-3E13-2747-542B-678975EF238C}"/>
              </a:ext>
            </a:extLst>
          </p:cNvPr>
          <p:cNvSpPr/>
          <p:nvPr/>
        </p:nvSpPr>
        <p:spPr>
          <a:xfrm>
            <a:off x="5998483" y="2195365"/>
            <a:ext cx="37338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199053F-1266-2D39-F65A-D37C4179F922}"/>
              </a:ext>
            </a:extLst>
          </p:cNvPr>
          <p:cNvSpPr/>
          <p:nvPr/>
        </p:nvSpPr>
        <p:spPr>
          <a:xfrm>
            <a:off x="1011102" y="2195365"/>
            <a:ext cx="37338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E3D09-7B87-FDB3-DE64-B0539E65D5B0}"/>
              </a:ext>
            </a:extLst>
          </p:cNvPr>
          <p:cNvSpPr txBox="1"/>
          <p:nvPr/>
        </p:nvSpPr>
        <p:spPr>
          <a:xfrm>
            <a:off x="866495" y="5938765"/>
            <a:ext cx="93898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latinLnBrk="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IBV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분석 결과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,</a:t>
            </a:r>
          </a:p>
          <a:p>
            <a:pPr latinLnBrk="0">
              <a:lnSpc>
                <a:spcPct val="100000"/>
              </a:lnSpc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1)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백신주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양성률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61% :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부화장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NIB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백신 우선 접종 시행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및 농장에서의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IB 2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차 백신 접종 권고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latinLnBrk="0">
              <a:lnSpc>
                <a:spcPct val="100000"/>
              </a:lnSpc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2)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야외주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양성률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en-US" altLang="ko-KR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22%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: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신규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3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세대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QX-IBV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야외주로 확인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,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백신 접종을 하더라도 필드에서 야외주에 대한 완전한 감염 예방은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X</a:t>
            </a:r>
          </a:p>
          <a:p>
            <a:pPr marL="285750" indent="-285750" latinLnBrk="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AIV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분석 결과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, H9N2 </a:t>
            </a:r>
            <a:r>
              <a:rPr lang="ko-KR" altLang="en-US" sz="16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양성율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9%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3D672F6-4971-C3E4-C12F-7D457A5F1B27}"/>
              </a:ext>
            </a:extLst>
          </p:cNvPr>
          <p:cNvSpPr/>
          <p:nvPr/>
        </p:nvSpPr>
        <p:spPr>
          <a:xfrm>
            <a:off x="1026159" y="2195365"/>
            <a:ext cx="762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IBV</a:t>
            </a:r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9AD8A60-4207-B1DD-1F5B-684571FDE65A}"/>
              </a:ext>
            </a:extLst>
          </p:cNvPr>
          <p:cNvSpPr/>
          <p:nvPr/>
        </p:nvSpPr>
        <p:spPr>
          <a:xfrm>
            <a:off x="6004469" y="2195365"/>
            <a:ext cx="762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AIV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2BC417-E298-6761-D23F-63D12715CBC0}"/>
              </a:ext>
            </a:extLst>
          </p:cNvPr>
          <p:cNvSpPr txBox="1"/>
          <p:nvPr/>
        </p:nvSpPr>
        <p:spPr>
          <a:xfrm>
            <a:off x="7694386" y="5639302"/>
            <a:ext cx="53630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1400" i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2024</a:t>
            </a:r>
            <a:r>
              <a:rPr lang="ko-KR" altLang="en-US" sz="1400" i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년 </a:t>
            </a:r>
            <a:r>
              <a:rPr lang="en-US" altLang="ko-KR" sz="1400" i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100</a:t>
            </a:r>
            <a:r>
              <a:rPr lang="ko-KR" altLang="en-US" sz="1400" i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개 농가 대상으로 실시</a:t>
            </a:r>
            <a:endParaRPr lang="en-US" altLang="ko-KR" sz="1400" i="1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3941C8-9310-3164-9702-CB9F3E7AA033}"/>
              </a:ext>
            </a:extLst>
          </p:cNvPr>
          <p:cNvSpPr txBox="1"/>
          <p:nvPr/>
        </p:nvSpPr>
        <p:spPr>
          <a:xfrm>
            <a:off x="405674" y="1158814"/>
            <a:ext cx="95084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육계 농가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(K40/09)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접종을 했더라도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22%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확률로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가 분리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5563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국내 육계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도계장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예찰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연구사업 결과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-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강원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E1E4FC-FA94-4C29-B7BC-CE7D1F99EEFD}"/>
              </a:ext>
            </a:extLst>
          </p:cNvPr>
          <p:cNvSpPr txBox="1">
            <a:spLocks/>
          </p:cNvSpPr>
          <p:nvPr/>
        </p:nvSpPr>
        <p:spPr>
          <a:xfrm>
            <a:off x="408214" y="962935"/>
            <a:ext cx="6233886" cy="607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200000"/>
              </a:lnSpc>
              <a:defRPr/>
            </a:pPr>
            <a:endParaRPr lang="en-US" altLang="ko-KR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7E2243-8E67-3C19-CAF5-5ED401CA534A}"/>
              </a:ext>
            </a:extLst>
          </p:cNvPr>
          <p:cNvSpPr txBox="1"/>
          <p:nvPr/>
        </p:nvSpPr>
        <p:spPr>
          <a:xfrm>
            <a:off x="717289" y="3054187"/>
            <a:ext cx="3886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>
              <a:lnSpc>
                <a:spcPct val="100000"/>
              </a:lnSpc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24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년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7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월 강원도 철원군 소재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10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개 농가 출하 전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3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세대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QX-IBV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혈청 검사 실시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A637D4D-B8E3-B005-C8BD-BF145E2D3B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37"/>
          <a:stretch/>
        </p:blipFill>
        <p:spPr>
          <a:xfrm>
            <a:off x="5370971" y="1050663"/>
            <a:ext cx="5073126" cy="390023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4080B88-E008-DCB2-176C-A04EA3911E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23" t="72263" r="12392"/>
          <a:stretch/>
        </p:blipFill>
        <p:spPr>
          <a:xfrm>
            <a:off x="5100572" y="5215820"/>
            <a:ext cx="5613923" cy="2185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70E486-032B-CA0B-B8A4-E79A3130A346}"/>
              </a:ext>
            </a:extLst>
          </p:cNvPr>
          <p:cNvSpPr txBox="1"/>
          <p:nvPr/>
        </p:nvSpPr>
        <p:spPr>
          <a:xfrm>
            <a:off x="241300" y="5061997"/>
            <a:ext cx="48381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>
              <a:lnSpc>
                <a:spcPct val="100000"/>
              </a:lnSpc>
              <a:defRPr/>
            </a:pPr>
            <a:r>
              <a:rPr lang="ko-KR" altLang="en-US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모든 농가에서 </a:t>
            </a:r>
            <a:r>
              <a:rPr lang="en-US" altLang="ko-KR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3</a:t>
            </a:r>
            <a:r>
              <a:rPr lang="ko-KR" altLang="en-US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세대 </a:t>
            </a:r>
            <a:r>
              <a:rPr lang="en-US" altLang="ko-KR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QX-IBV </a:t>
            </a:r>
            <a:r>
              <a:rPr lang="ko-KR" altLang="en-US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에 대한 혈청반전 </a:t>
            </a:r>
            <a:r>
              <a:rPr lang="ko-KR" altLang="en-US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확인</a:t>
            </a:r>
            <a:endParaRPr lang="en-US" altLang="ko-KR" sz="1600" b="1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</p:txBody>
      </p:sp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635A3431-B530-383F-3AAF-DEAD3FF71487}"/>
              </a:ext>
            </a:extLst>
          </p:cNvPr>
          <p:cNvSpPr/>
          <p:nvPr/>
        </p:nvSpPr>
        <p:spPr>
          <a:xfrm>
            <a:off x="2393689" y="4012875"/>
            <a:ext cx="533400" cy="567845"/>
          </a:xfrm>
          <a:prstGeom prst="downArrow">
            <a:avLst/>
          </a:prstGeom>
          <a:gradFill>
            <a:gsLst>
              <a:gs pos="45000">
                <a:srgbClr val="00371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D7BD4D-86EE-1792-6C3A-1DBE410FB9F9}"/>
              </a:ext>
            </a:extLst>
          </p:cNvPr>
          <p:cNvSpPr txBox="1"/>
          <p:nvPr/>
        </p:nvSpPr>
        <p:spPr>
          <a:xfrm>
            <a:off x="109930" y="1390505"/>
            <a:ext cx="52610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육계 농가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하지 않은 농가에서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100%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확률로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감염 항체 확인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779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육계협회 제공 자료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– Passive Surveillance in 2024.1H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E1E4FC-FA94-4C29-B7BC-CE7D1F99EEFD}"/>
              </a:ext>
            </a:extLst>
          </p:cNvPr>
          <p:cNvSpPr txBox="1">
            <a:spLocks/>
          </p:cNvSpPr>
          <p:nvPr/>
        </p:nvSpPr>
        <p:spPr>
          <a:xfrm>
            <a:off x="408214" y="962935"/>
            <a:ext cx="6233886" cy="607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200000"/>
              </a:lnSpc>
              <a:defRPr/>
            </a:pPr>
            <a:endParaRPr lang="en-US" altLang="ko-KR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FFE9FA-F66D-4C05-BE94-2B7CE7CE7C01}"/>
              </a:ext>
            </a:extLst>
          </p:cNvPr>
          <p:cNvSpPr txBox="1">
            <a:spLocks/>
          </p:cNvSpPr>
          <p:nvPr/>
        </p:nvSpPr>
        <p:spPr>
          <a:xfrm>
            <a:off x="424543" y="2965037"/>
            <a:ext cx="3733800" cy="2741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200000"/>
              </a:lnSpc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2024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월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– 4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월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latinLnBrk="0">
              <a:lnSpc>
                <a:spcPct val="200000"/>
              </a:lnSpc>
              <a:defRPr/>
            </a:pP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폐사 증가 농장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22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곳 검사 의뢰 </a:t>
            </a:r>
            <a:endParaRPr lang="en-US" altLang="ko-KR" sz="16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latinLnBrk="0">
              <a:lnSpc>
                <a:spcPct val="200000"/>
              </a:lnSpc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양성 농가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19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곳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(86%)</a:t>
            </a:r>
          </a:p>
          <a:p>
            <a:pPr latinLnBrk="0">
              <a:lnSpc>
                <a:spcPct val="200000"/>
              </a:lnSpc>
              <a:defRPr/>
            </a:pPr>
            <a:r>
              <a:rPr lang="en-US" altLang="ko-KR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 </a:t>
            </a:r>
            <a:r>
              <a:rPr lang="ko-KR" altLang="en-US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양성 농가 </a:t>
            </a:r>
            <a:r>
              <a:rPr lang="en-US" altLang="ko-KR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10</a:t>
            </a:r>
            <a:r>
              <a:rPr lang="ko-KR" altLang="en-US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곳 </a:t>
            </a:r>
            <a:r>
              <a:rPr lang="en-US" altLang="ko-KR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en-US" altLang="ko-KR" sz="16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45%</a:t>
            </a:r>
            <a:r>
              <a:rPr lang="en-US" altLang="ko-KR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</a:p>
          <a:p>
            <a:pPr latinLnBrk="0">
              <a:lnSpc>
                <a:spcPct val="200000"/>
              </a:lnSpc>
              <a:defRPr/>
            </a:pP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H9N2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양성 농가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12 </a:t>
            </a:r>
            <a:r>
              <a:rPr lang="ko-KR" altLang="en-US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곳 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</a:t>
            </a:r>
            <a:r>
              <a:rPr lang="en-US" altLang="ko-KR" sz="16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55%</a:t>
            </a:r>
            <a:r>
              <a:rPr lang="en-US" altLang="ko-KR" sz="16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22FFB5D-B645-D1AC-733F-1035BB19D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998785"/>
              </p:ext>
            </p:extLst>
          </p:nvPr>
        </p:nvGraphicFramePr>
        <p:xfrm>
          <a:off x="4321175" y="2317441"/>
          <a:ext cx="5657896" cy="4799019"/>
        </p:xfrm>
        <a:graphic>
          <a:graphicData uri="http://schemas.openxmlformats.org/drawingml/2006/table">
            <a:tbl>
              <a:tblPr/>
              <a:tblGrid>
                <a:gridCol w="397234">
                  <a:extLst>
                    <a:ext uri="{9D8B030D-6E8A-4147-A177-3AD203B41FA5}">
                      <a16:colId xmlns:a16="http://schemas.microsoft.com/office/drawing/2014/main" val="3774007655"/>
                    </a:ext>
                  </a:extLst>
                </a:gridCol>
                <a:gridCol w="848148">
                  <a:extLst>
                    <a:ext uri="{9D8B030D-6E8A-4147-A177-3AD203B41FA5}">
                      <a16:colId xmlns:a16="http://schemas.microsoft.com/office/drawing/2014/main" val="2894962164"/>
                    </a:ext>
                  </a:extLst>
                </a:gridCol>
                <a:gridCol w="719315">
                  <a:extLst>
                    <a:ext uri="{9D8B030D-6E8A-4147-A177-3AD203B41FA5}">
                      <a16:colId xmlns:a16="http://schemas.microsoft.com/office/drawing/2014/main" val="537037599"/>
                    </a:ext>
                  </a:extLst>
                </a:gridCol>
                <a:gridCol w="569010">
                  <a:extLst>
                    <a:ext uri="{9D8B030D-6E8A-4147-A177-3AD203B41FA5}">
                      <a16:colId xmlns:a16="http://schemas.microsoft.com/office/drawing/2014/main" val="271896722"/>
                    </a:ext>
                  </a:extLst>
                </a:gridCol>
                <a:gridCol w="579746">
                  <a:extLst>
                    <a:ext uri="{9D8B030D-6E8A-4147-A177-3AD203B41FA5}">
                      <a16:colId xmlns:a16="http://schemas.microsoft.com/office/drawing/2014/main" val="256996096"/>
                    </a:ext>
                  </a:extLst>
                </a:gridCol>
                <a:gridCol w="579746">
                  <a:extLst>
                    <a:ext uri="{9D8B030D-6E8A-4147-A177-3AD203B41FA5}">
                      <a16:colId xmlns:a16="http://schemas.microsoft.com/office/drawing/2014/main" val="1027123668"/>
                    </a:ext>
                  </a:extLst>
                </a:gridCol>
                <a:gridCol w="461650">
                  <a:extLst>
                    <a:ext uri="{9D8B030D-6E8A-4147-A177-3AD203B41FA5}">
                      <a16:colId xmlns:a16="http://schemas.microsoft.com/office/drawing/2014/main" val="3847926553"/>
                    </a:ext>
                  </a:extLst>
                </a:gridCol>
                <a:gridCol w="622691">
                  <a:extLst>
                    <a:ext uri="{9D8B030D-6E8A-4147-A177-3AD203B41FA5}">
                      <a16:colId xmlns:a16="http://schemas.microsoft.com/office/drawing/2014/main" val="3375678724"/>
                    </a:ext>
                  </a:extLst>
                </a:gridCol>
                <a:gridCol w="880356">
                  <a:extLst>
                    <a:ext uri="{9D8B030D-6E8A-4147-A177-3AD203B41FA5}">
                      <a16:colId xmlns:a16="http://schemas.microsoft.com/office/drawing/2014/main" val="942491518"/>
                    </a:ext>
                  </a:extLst>
                </a:gridCol>
              </a:tblGrid>
              <a:tr h="1851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번호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의뢰일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품종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</a:t>
                      </a:r>
                      <a:r>
                        <a:rPr lang="en-US" altLang="ko-KR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</a:t>
                      </a:r>
                      <a:r>
                        <a:rPr lang="en-US" altLang="ko-KR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의뢰 일령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AIV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IBV Genotype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114978"/>
                  </a:ext>
                </a:extLst>
              </a:tr>
              <a:tr h="1851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QX-like III 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173713"/>
                  </a:ext>
                </a:extLst>
              </a:tr>
              <a:tr h="35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나주시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K40/09-like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백신주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089644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정읍시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분석중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707168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분석중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517926"/>
                  </a:ext>
                </a:extLst>
              </a:tr>
              <a:tr h="35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K40/09-like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야외주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501197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분석중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225432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정읍시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  <a:endParaRPr kumimoji="0" lang="en-US" altLang="ko-KR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8497B0"/>
                        </a:highlight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884703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정읍시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  <a:endParaRPr kumimoji="0" lang="en-US" altLang="ko-KR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8497B0"/>
                        </a:highlight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892186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정읍시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  <a:endParaRPr kumimoji="0" lang="en-US" altLang="ko-KR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8497B0"/>
                        </a:highlight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03270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  <a:endParaRPr kumimoji="0" lang="en-US" altLang="ko-KR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8497B0"/>
                        </a:highlight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601585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2024-04-30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김제시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010653"/>
                  </a:ext>
                </a:extLst>
              </a:tr>
              <a:tr h="35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나주시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K40/09-like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백신주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909109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고창군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416839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정읍시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D7D31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latin typeface="맑은 고딕" panose="020B0503020000020004" pitchFamily="50" charset="-127"/>
                          <a:ea typeface="+mn-ea"/>
                        </a:rPr>
                        <a:t>QX-like III 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926008"/>
                  </a:ext>
                </a:extLst>
              </a:tr>
              <a:tr h="35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완주군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K40/09-like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야외주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365127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latin typeface="맑은 고딕" panose="020B0503020000020004" pitchFamily="50" charset="-127"/>
                          <a:ea typeface="+mn-ea"/>
                        </a:rPr>
                        <a:t>QX-like III 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672962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충남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청양군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618288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  <a:endParaRPr kumimoji="0" lang="en-US" altLang="ko-KR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8497B0"/>
                        </a:highlight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487287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익산시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8497B0"/>
                          </a:highlight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QX-like III 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368247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담양군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984572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부안군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검사중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050045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2024-05-24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나주시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NEG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검사중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6669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C81A46C-9A69-F096-474D-9571479892C0}"/>
              </a:ext>
            </a:extLst>
          </p:cNvPr>
          <p:cNvSpPr txBox="1"/>
          <p:nvPr/>
        </p:nvSpPr>
        <p:spPr>
          <a:xfrm>
            <a:off x="241300" y="1077561"/>
            <a:ext cx="9448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육계 농가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(K40/09)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접종을 했더라도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H9N2 Y280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혼합감염 사례 다발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9832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육계협회 제공 자료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– Passive Surveillance in 2024.1H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E1E4FC-FA94-4C29-B7BC-CE7D1F99EEFD}"/>
              </a:ext>
            </a:extLst>
          </p:cNvPr>
          <p:cNvSpPr txBox="1">
            <a:spLocks/>
          </p:cNvSpPr>
          <p:nvPr/>
        </p:nvSpPr>
        <p:spPr>
          <a:xfrm>
            <a:off x="408214" y="962935"/>
            <a:ext cx="6233886" cy="607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200000"/>
              </a:lnSpc>
              <a:defRPr/>
            </a:pPr>
            <a:endParaRPr lang="en-US" altLang="ko-KR" sz="12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FFE9FA-F66D-4C05-BE94-2B7CE7CE7C01}"/>
              </a:ext>
            </a:extLst>
          </p:cNvPr>
          <p:cNvSpPr txBox="1">
            <a:spLocks/>
          </p:cNvSpPr>
          <p:nvPr/>
        </p:nvSpPr>
        <p:spPr>
          <a:xfrm>
            <a:off x="552450" y="2472973"/>
            <a:ext cx="8748486" cy="12006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100000"/>
              </a:lnSpc>
              <a:defRPr/>
            </a:pP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사육성적 추적 결과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3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QX-IBV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단독 감염 및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H9N2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복합 감염 모두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4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주령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이후 사육 후기에서의 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도폐사율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증가</a:t>
            </a:r>
            <a:b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전형적인 호흡기 질병 발병 시 패턴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(2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차 세균 감염 등으로 인한 후기 폐사 증가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)</a:t>
            </a:r>
          </a:p>
          <a:p>
            <a:pPr latinLnBrk="0">
              <a:lnSpc>
                <a:spcPct val="100000"/>
              </a:lnSpc>
              <a:defRPr/>
            </a:pP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복합감염 감염 농가의 평균 총 </a:t>
            </a:r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도폐사율은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10%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를 상회 함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3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세대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QX-IBV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단독 감염 보다 큰 피해</a:t>
            </a:r>
            <a:b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</a:b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H9N2 &amp; 3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세대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QX-IBV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복합 감염시의 농가 피해는 더욱 가중 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</p:txBody>
      </p:sp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C6677550-912C-8D5E-4696-DFC482BF96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84877"/>
              </p:ext>
            </p:extLst>
          </p:nvPr>
        </p:nvGraphicFramePr>
        <p:xfrm>
          <a:off x="192677" y="3813810"/>
          <a:ext cx="6426563" cy="3455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33AE2B03-85D8-D060-1A50-600717FBEF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9107764"/>
              </p:ext>
            </p:extLst>
          </p:nvPr>
        </p:nvGraphicFramePr>
        <p:xfrm>
          <a:off x="6642100" y="3645501"/>
          <a:ext cx="4051299" cy="3765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F75DAC8-7089-94A8-C9E4-8A828B79D777}"/>
              </a:ext>
            </a:extLst>
          </p:cNvPr>
          <p:cNvCxnSpPr/>
          <p:nvPr/>
        </p:nvCxnSpPr>
        <p:spPr>
          <a:xfrm>
            <a:off x="622300" y="6143625"/>
            <a:ext cx="5867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27BEF64-FFA6-6583-9DE9-7A30FE63B364}"/>
              </a:ext>
            </a:extLst>
          </p:cNvPr>
          <p:cNvSpPr txBox="1"/>
          <p:nvPr/>
        </p:nvSpPr>
        <p:spPr>
          <a:xfrm>
            <a:off x="552450" y="1147355"/>
            <a:ext cx="9372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육계 농가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(K40/09)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접종을 했더라도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  <a:b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H9N2 Y280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 혼합감염시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피해 규모는 더욱 악화됨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74D4975-FAB6-F51A-A36A-FECE7AECC837}"/>
              </a:ext>
            </a:extLst>
          </p:cNvPr>
          <p:cNvSpPr/>
          <p:nvPr/>
        </p:nvSpPr>
        <p:spPr>
          <a:xfrm>
            <a:off x="2832100" y="6981825"/>
            <a:ext cx="152400" cy="140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C881637-3BB6-6E5D-EA8F-8061412C4E00}"/>
              </a:ext>
            </a:extLst>
          </p:cNvPr>
          <p:cNvSpPr/>
          <p:nvPr/>
        </p:nvSpPr>
        <p:spPr>
          <a:xfrm>
            <a:off x="4573270" y="7000702"/>
            <a:ext cx="152400" cy="140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9BE6C4B-0145-DDE0-C5BB-5560A844C461}"/>
              </a:ext>
            </a:extLst>
          </p:cNvPr>
          <p:cNvSpPr/>
          <p:nvPr/>
        </p:nvSpPr>
        <p:spPr>
          <a:xfrm>
            <a:off x="8131810" y="7131560"/>
            <a:ext cx="152400" cy="140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5C7525C-37A2-0A58-3967-602C7D2A4B35}"/>
              </a:ext>
            </a:extLst>
          </p:cNvPr>
          <p:cNvSpPr/>
          <p:nvPr/>
        </p:nvSpPr>
        <p:spPr>
          <a:xfrm>
            <a:off x="9697720" y="7129380"/>
            <a:ext cx="152400" cy="140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174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8656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 &amp; H9N2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복합 감염 케이스의 발생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8CDE5E6B-DA7A-AC89-60D2-133F69BCBEBF}"/>
              </a:ext>
            </a:extLst>
          </p:cNvPr>
          <p:cNvGraphicFramePr>
            <a:graphicFrameLocks/>
          </p:cNvGraphicFramePr>
          <p:nvPr/>
        </p:nvGraphicFramePr>
        <p:xfrm>
          <a:off x="393700" y="2895451"/>
          <a:ext cx="5257800" cy="4014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0E78D52-A1E9-C13C-D96C-2FBBC1A81505}"/>
              </a:ext>
            </a:extLst>
          </p:cNvPr>
          <p:cNvCxnSpPr>
            <a:cxnSpLocks/>
          </p:cNvCxnSpPr>
          <p:nvPr/>
        </p:nvCxnSpPr>
        <p:spPr>
          <a:xfrm>
            <a:off x="7067828" y="2845738"/>
            <a:ext cx="0" cy="3953127"/>
          </a:xfrm>
          <a:prstGeom prst="line">
            <a:avLst/>
          </a:prstGeom>
          <a:ln w="28575">
            <a:solidFill>
              <a:srgbClr val="293F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102;p4">
            <a:extLst>
              <a:ext uri="{FF2B5EF4-FFF2-40B4-BE49-F238E27FC236}">
                <a16:creationId xmlns:a16="http://schemas.microsoft.com/office/drawing/2014/main" id="{5D56CCDA-C068-5057-D94B-FBB4A2512CEF}"/>
              </a:ext>
            </a:extLst>
          </p:cNvPr>
          <p:cNvSpPr txBox="1"/>
          <p:nvPr/>
        </p:nvSpPr>
        <p:spPr>
          <a:xfrm>
            <a:off x="7137046" y="2817328"/>
            <a:ext cx="3588104" cy="352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chemeClr val="accent3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Y439 </a:t>
            </a:r>
            <a:r>
              <a:rPr lang="ko-KR" altLang="en-US" sz="13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계열 </a:t>
            </a:r>
            <a:r>
              <a:rPr lang="en-US" altLang="ko-KR" sz="13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H9N2 </a:t>
            </a:r>
            <a:r>
              <a:rPr lang="ko-KR" altLang="en-US" sz="1300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국내 최초 보고</a:t>
            </a:r>
            <a:endParaRPr lang="en-US" altLang="ko-KR" sz="1300" spc="-100" dirty="0">
              <a:ln w="3175">
                <a:solidFill>
                  <a:srgbClr val="0174BB">
                    <a:alpha val="10000"/>
                  </a:srgbClr>
                </a:solidFill>
              </a:ln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sp>
        <p:nvSpPr>
          <p:cNvPr id="7" name="Google Shape;102;p4">
            <a:extLst>
              <a:ext uri="{FF2B5EF4-FFF2-40B4-BE49-F238E27FC236}">
                <a16:creationId xmlns:a16="http://schemas.microsoft.com/office/drawing/2014/main" id="{845A7A48-BF0C-70F4-A086-277AB8051422}"/>
              </a:ext>
            </a:extLst>
          </p:cNvPr>
          <p:cNvSpPr txBox="1"/>
          <p:nvPr/>
        </p:nvSpPr>
        <p:spPr>
          <a:xfrm>
            <a:off x="6359541" y="2817328"/>
            <a:ext cx="631517" cy="39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1200" cap="none" spc="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1996</a:t>
            </a:r>
          </a:p>
        </p:txBody>
      </p:sp>
      <p:sp>
        <p:nvSpPr>
          <p:cNvPr id="8" name="Google Shape;102;p4">
            <a:extLst>
              <a:ext uri="{FF2B5EF4-FFF2-40B4-BE49-F238E27FC236}">
                <a16:creationId xmlns:a16="http://schemas.microsoft.com/office/drawing/2014/main" id="{6C429F49-9290-88C2-8FBF-F24D86D8FA7F}"/>
              </a:ext>
            </a:extLst>
          </p:cNvPr>
          <p:cNvSpPr txBox="1"/>
          <p:nvPr/>
        </p:nvSpPr>
        <p:spPr>
          <a:xfrm>
            <a:off x="7137045" y="3498133"/>
            <a:ext cx="3360475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H9N2 </a:t>
            </a:r>
            <a:r>
              <a:rPr kumimoji="0" lang="ko-KR" altLang="en-US" sz="1300" b="1" i="0" u="none" strike="noStrike" kern="1200" cap="none" spc="-50" normalizeH="0" baseline="0" noProof="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불활화</a:t>
            </a:r>
            <a:r>
              <a:rPr kumimoji="0" lang="ko-KR" altLang="en-US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백신 접종 실시 시작</a:t>
            </a:r>
            <a:b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</a:b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(</a:t>
            </a:r>
            <a:r>
              <a:rPr kumimoji="0" lang="ko-KR" altLang="en-US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국가 허가 </a:t>
            </a: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strain 1</a:t>
            </a:r>
            <a:r>
              <a:rPr kumimoji="0" lang="ko-KR" altLang="en-US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종</a:t>
            </a: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A/Chicken/Korea/01310/01(H9N2)</a:t>
            </a:r>
          </a:p>
        </p:txBody>
      </p:sp>
      <p:sp>
        <p:nvSpPr>
          <p:cNvPr id="9" name="Google Shape;79;p4">
            <a:extLst>
              <a:ext uri="{FF2B5EF4-FFF2-40B4-BE49-F238E27FC236}">
                <a16:creationId xmlns:a16="http://schemas.microsoft.com/office/drawing/2014/main" id="{66D3BA0C-1A9C-D012-DC0A-EEC5911EFD0E}"/>
              </a:ext>
            </a:extLst>
          </p:cNvPr>
          <p:cNvSpPr/>
          <p:nvPr/>
        </p:nvSpPr>
        <p:spPr>
          <a:xfrm rot="5400000" flipH="1">
            <a:off x="6210506" y="4282352"/>
            <a:ext cx="868268" cy="423737"/>
          </a:xfrm>
          <a:prstGeom prst="leftArrow">
            <a:avLst>
              <a:gd name="adj1" fmla="val 45725"/>
              <a:gd name="adj2" fmla="val 47495"/>
            </a:avLst>
          </a:prstGeom>
          <a:gradFill flip="none" rotWithShape="1">
            <a:gsLst>
              <a:gs pos="0">
                <a:srgbClr val="FF1E1E">
                  <a:tint val="66000"/>
                  <a:satMod val="160000"/>
                </a:srgbClr>
              </a:gs>
              <a:gs pos="50000">
                <a:srgbClr val="FF1E1E">
                  <a:tint val="44500"/>
                  <a:satMod val="160000"/>
                </a:srgbClr>
              </a:gs>
              <a:gs pos="100000">
                <a:srgbClr val="FF1E1E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sp>
        <p:nvSpPr>
          <p:cNvPr id="11" name="Google Shape;102;p4">
            <a:extLst>
              <a:ext uri="{FF2B5EF4-FFF2-40B4-BE49-F238E27FC236}">
                <a16:creationId xmlns:a16="http://schemas.microsoft.com/office/drawing/2014/main" id="{85DD84BF-3CA4-4B3A-FD3F-136653443044}"/>
              </a:ext>
            </a:extLst>
          </p:cNvPr>
          <p:cNvSpPr txBox="1"/>
          <p:nvPr/>
        </p:nvSpPr>
        <p:spPr>
          <a:xfrm>
            <a:off x="6359541" y="5814083"/>
            <a:ext cx="631517" cy="39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1200" cap="none" spc="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2023</a:t>
            </a:r>
          </a:p>
        </p:txBody>
      </p:sp>
      <p:sp>
        <p:nvSpPr>
          <p:cNvPr id="12" name="Google Shape;102;p4">
            <a:extLst>
              <a:ext uri="{FF2B5EF4-FFF2-40B4-BE49-F238E27FC236}">
                <a16:creationId xmlns:a16="http://schemas.microsoft.com/office/drawing/2014/main" id="{599012C0-B871-3041-81F4-9DA62AD195C9}"/>
              </a:ext>
            </a:extLst>
          </p:cNvPr>
          <p:cNvSpPr txBox="1"/>
          <p:nvPr/>
        </p:nvSpPr>
        <p:spPr>
          <a:xfrm>
            <a:off x="7137045" y="5548952"/>
            <a:ext cx="2773701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300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chemeClr val="tx2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IB </a:t>
            </a:r>
            <a:r>
              <a:rPr lang="ko-KR" altLang="en-US" sz="1300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chemeClr val="tx2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혼합감염</a:t>
            </a:r>
            <a:r>
              <a:rPr lang="ko-KR" altLang="en-US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으로 인한 피해 증대</a:t>
            </a:r>
            <a:endParaRPr kumimoji="0" lang="en-US" altLang="ko-KR" sz="1300" b="1" i="0" u="none" strike="noStrike" kern="1200" cap="none" spc="-50" normalizeH="0" baseline="0" noProof="0" dirty="0">
              <a:ln w="3175">
                <a:solidFill>
                  <a:srgbClr val="0174BB">
                    <a:alpha val="10000"/>
                  </a:srgbClr>
                </a:solidFill>
              </a:ln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1CA1A99-8D1D-A5CE-FA04-109C2F47663C}"/>
              </a:ext>
            </a:extLst>
          </p:cNvPr>
          <p:cNvGrpSpPr/>
          <p:nvPr/>
        </p:nvGrpSpPr>
        <p:grpSpPr>
          <a:xfrm>
            <a:off x="7011698" y="5958111"/>
            <a:ext cx="97152" cy="97152"/>
            <a:chOff x="-1704975" y="2257425"/>
            <a:chExt cx="133350" cy="133350"/>
          </a:xfrm>
          <a:noFill/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3E04B64D-5150-D490-5A7E-176B29A1BE5A}"/>
                </a:ext>
              </a:extLst>
            </p:cNvPr>
            <p:cNvSpPr/>
            <p:nvPr/>
          </p:nvSpPr>
          <p:spPr>
            <a:xfrm flipH="1" flipV="1">
              <a:off x="-1704975" y="2257425"/>
              <a:ext cx="133350" cy="1333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112EE21D-A3D0-646C-52D3-CEBB77186789}"/>
                </a:ext>
              </a:extLst>
            </p:cNvPr>
            <p:cNvSpPr/>
            <p:nvPr/>
          </p:nvSpPr>
          <p:spPr>
            <a:xfrm flipH="1" flipV="1">
              <a:off x="-1676400" y="2286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sp>
        <p:nvSpPr>
          <p:cNvPr id="16" name="Google Shape;102;p4">
            <a:extLst>
              <a:ext uri="{FF2B5EF4-FFF2-40B4-BE49-F238E27FC236}">
                <a16:creationId xmlns:a16="http://schemas.microsoft.com/office/drawing/2014/main" id="{72880177-18FE-9D4B-EA16-74CAE7B41BDF}"/>
              </a:ext>
            </a:extLst>
          </p:cNvPr>
          <p:cNvSpPr txBox="1"/>
          <p:nvPr/>
        </p:nvSpPr>
        <p:spPr>
          <a:xfrm>
            <a:off x="6436311" y="6527622"/>
            <a:ext cx="631517" cy="39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현재</a:t>
            </a:r>
            <a:endParaRPr kumimoji="0" lang="en-US" altLang="ko-KR" sz="1300" b="1" i="0" u="none" strike="noStrike" kern="1200" cap="none" spc="0" normalizeH="0" baseline="0" noProof="0" dirty="0">
              <a:ln w="3175">
                <a:solidFill>
                  <a:srgbClr val="0174BB">
                    <a:alpha val="10000"/>
                  </a:srgbClr>
                </a:solidFill>
              </a:ln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sp>
        <p:nvSpPr>
          <p:cNvPr id="17" name="Google Shape;102;p4">
            <a:extLst>
              <a:ext uri="{FF2B5EF4-FFF2-40B4-BE49-F238E27FC236}">
                <a16:creationId xmlns:a16="http://schemas.microsoft.com/office/drawing/2014/main" id="{2677AADA-72D0-C624-D1F7-1A6AC7707776}"/>
              </a:ext>
            </a:extLst>
          </p:cNvPr>
          <p:cNvSpPr txBox="1"/>
          <p:nvPr/>
        </p:nvSpPr>
        <p:spPr>
          <a:xfrm>
            <a:off x="7137046" y="6417866"/>
            <a:ext cx="2041896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0" i="0" u="none" strike="noStrike" kern="1200" cap="none" spc="-100" normalizeH="0" baseline="0" noProof="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산란계</a:t>
            </a:r>
            <a:r>
              <a:rPr kumimoji="0" lang="ko-KR" altLang="en-US" sz="1300" b="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</a:t>
            </a:r>
            <a:r>
              <a:rPr kumimoji="0" lang="en-US" altLang="ko-KR" sz="1300" b="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· </a:t>
            </a:r>
            <a:r>
              <a:rPr kumimoji="0" lang="ko-KR" altLang="en-US" sz="1300" b="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종계 발생 소폭 감소</a:t>
            </a:r>
            <a:r>
              <a:rPr kumimoji="0" lang="en-US" altLang="ko-KR" sz="1300" b="0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육계 </a:t>
            </a:r>
            <a:r>
              <a:rPr kumimoji="0" lang="en-US" altLang="ko-KR" sz="1300" b="1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·</a:t>
            </a:r>
            <a:r>
              <a:rPr kumimoji="0" lang="ko-KR" altLang="en-US" sz="1300" b="1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</a:t>
            </a:r>
            <a:r>
              <a:rPr kumimoji="0" lang="ko-KR" altLang="en-US" sz="1300" b="1" i="0" u="none" strike="noStrike" kern="1200" cap="none" spc="-100" normalizeH="0" baseline="0" noProof="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토종닭</a:t>
            </a:r>
            <a:r>
              <a:rPr kumimoji="0" lang="ko-KR" altLang="en-US" sz="1300" b="1" i="0" u="none" strike="noStrike" kern="1200" cap="none" spc="-10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피해는 여전 </a:t>
            </a:r>
            <a:endParaRPr kumimoji="0" lang="en-US" altLang="ko-KR" sz="1300" b="1" i="0" u="none" strike="noStrike" kern="1200" cap="none" spc="-100" normalizeH="0" baseline="0" noProof="0" dirty="0">
              <a:ln w="3175">
                <a:solidFill>
                  <a:srgbClr val="0174BB">
                    <a:alpha val="10000"/>
                  </a:srgbClr>
                </a:solidFill>
              </a:ln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sp>
        <p:nvSpPr>
          <p:cNvPr id="20" name="Google Shape;102;p4">
            <a:extLst>
              <a:ext uri="{FF2B5EF4-FFF2-40B4-BE49-F238E27FC236}">
                <a16:creationId xmlns:a16="http://schemas.microsoft.com/office/drawing/2014/main" id="{95C5A862-303F-0CCC-257C-47606D6FA99E}"/>
              </a:ext>
            </a:extLst>
          </p:cNvPr>
          <p:cNvSpPr txBox="1"/>
          <p:nvPr/>
        </p:nvSpPr>
        <p:spPr>
          <a:xfrm>
            <a:off x="6359541" y="5030220"/>
            <a:ext cx="631517" cy="39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1200" cap="none" spc="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2020</a:t>
            </a:r>
          </a:p>
        </p:txBody>
      </p:sp>
      <p:sp>
        <p:nvSpPr>
          <p:cNvPr id="21" name="Google Shape;102;p4">
            <a:extLst>
              <a:ext uri="{FF2B5EF4-FFF2-40B4-BE49-F238E27FC236}">
                <a16:creationId xmlns:a16="http://schemas.microsoft.com/office/drawing/2014/main" id="{FF0A0308-3397-E19A-1720-7BB146E903CE}"/>
              </a:ext>
            </a:extLst>
          </p:cNvPr>
          <p:cNvSpPr txBox="1"/>
          <p:nvPr/>
        </p:nvSpPr>
        <p:spPr>
          <a:xfrm>
            <a:off x="6359541" y="3498133"/>
            <a:ext cx="631517" cy="39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1200" cap="none" spc="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2007</a:t>
            </a:r>
          </a:p>
        </p:txBody>
      </p:sp>
      <p:sp>
        <p:nvSpPr>
          <p:cNvPr id="22" name="Google Shape;102;p4">
            <a:extLst>
              <a:ext uri="{FF2B5EF4-FFF2-40B4-BE49-F238E27FC236}">
                <a16:creationId xmlns:a16="http://schemas.microsoft.com/office/drawing/2014/main" id="{4E55B3F5-42CC-7AD3-1938-01290F8C3DB2}"/>
              </a:ext>
            </a:extLst>
          </p:cNvPr>
          <p:cNvSpPr txBox="1"/>
          <p:nvPr/>
        </p:nvSpPr>
        <p:spPr>
          <a:xfrm>
            <a:off x="7137045" y="5030220"/>
            <a:ext cx="336047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재래시장</a:t>
            </a:r>
            <a:r>
              <a:rPr lang="en-US" altLang="ko-KR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(</a:t>
            </a:r>
            <a:r>
              <a:rPr lang="ko-KR" altLang="en-US" sz="1300" b="1" spc="-5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토종닭</a:t>
            </a:r>
            <a:r>
              <a:rPr lang="en-US" altLang="ko-KR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)</a:t>
            </a:r>
            <a:r>
              <a:rPr lang="ko-KR" altLang="en-US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에서의</a:t>
            </a:r>
            <a:br>
              <a:rPr lang="en-US" altLang="ko-KR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</a:br>
            <a:r>
              <a:rPr lang="en-US" altLang="ko-KR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Y280</a:t>
            </a:r>
            <a:r>
              <a:rPr lang="en-US" altLang="ko-KR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</a:t>
            </a:r>
            <a:r>
              <a:rPr lang="ko-KR" altLang="en-US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계열 </a:t>
            </a:r>
            <a:r>
              <a:rPr lang="en-US" altLang="ko-KR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H9N2 </a:t>
            </a:r>
            <a:r>
              <a:rPr lang="ko-KR" altLang="en-US" sz="1300" b="1" spc="-5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국내 최초 보고</a:t>
            </a:r>
            <a:endParaRPr kumimoji="0" lang="en-US" altLang="ko-KR" sz="1300" b="1" i="0" u="none" strike="noStrike" kern="1200" cap="none" spc="-50" normalizeH="0" baseline="0" noProof="0" dirty="0">
              <a:ln w="3175">
                <a:solidFill>
                  <a:srgbClr val="0174BB">
                    <a:alpha val="10000"/>
                  </a:srgbClr>
                </a:solidFill>
              </a:ln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sp>
        <p:nvSpPr>
          <p:cNvPr id="23" name="Google Shape;102;p4">
            <a:extLst>
              <a:ext uri="{FF2B5EF4-FFF2-40B4-BE49-F238E27FC236}">
                <a16:creationId xmlns:a16="http://schemas.microsoft.com/office/drawing/2014/main" id="{739FE384-D8BF-367A-B23E-DDC79045C358}"/>
              </a:ext>
            </a:extLst>
          </p:cNvPr>
          <p:cNvSpPr txBox="1"/>
          <p:nvPr/>
        </p:nvSpPr>
        <p:spPr>
          <a:xfrm>
            <a:off x="7137045" y="5860514"/>
            <a:ext cx="2773701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검역본부 백신 상용화</a:t>
            </a: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(</a:t>
            </a:r>
            <a:r>
              <a:rPr kumimoji="0" lang="ko-KR" altLang="en-US" sz="1300" b="1" i="0" u="none" strike="noStrike" kern="1200" cap="none" spc="-50" normalizeH="0" baseline="0" noProof="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산란계</a:t>
            </a: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, </a:t>
            </a:r>
            <a:r>
              <a:rPr kumimoji="0" lang="ko-KR" altLang="en-US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종계</a:t>
            </a:r>
            <a:r>
              <a:rPr kumimoji="0" lang="en-US" altLang="ko-KR" sz="1300" b="1" i="0" u="none" strike="noStrike" kern="1200" cap="none" spc="-50" normalizeH="0" baseline="0" noProof="0" dirty="0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)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6CF2D1D-700A-B90D-641F-1B03B44C88FC}"/>
              </a:ext>
            </a:extLst>
          </p:cNvPr>
          <p:cNvGrpSpPr/>
          <p:nvPr/>
        </p:nvGrpSpPr>
        <p:grpSpPr>
          <a:xfrm>
            <a:off x="7019252" y="5958111"/>
            <a:ext cx="97150" cy="97152"/>
            <a:chOff x="-1704975" y="2257425"/>
            <a:chExt cx="133350" cy="133350"/>
          </a:xfrm>
          <a:noFill/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123D1F6C-88AD-DD75-42C2-8C8B7B736499}"/>
                </a:ext>
              </a:extLst>
            </p:cNvPr>
            <p:cNvSpPr/>
            <p:nvPr/>
          </p:nvSpPr>
          <p:spPr>
            <a:xfrm flipH="1" flipV="1">
              <a:off x="-1704975" y="2257425"/>
              <a:ext cx="133350" cy="1333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B5C358FC-2012-5C5B-A56E-AD22E242653C}"/>
                </a:ext>
              </a:extLst>
            </p:cNvPr>
            <p:cNvSpPr/>
            <p:nvPr/>
          </p:nvSpPr>
          <p:spPr>
            <a:xfrm flipH="1" flipV="1">
              <a:off x="-1676400" y="2286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AB505DD-5D76-687F-5B7C-6ADBBEB0298D}"/>
              </a:ext>
            </a:extLst>
          </p:cNvPr>
          <p:cNvGrpSpPr/>
          <p:nvPr/>
        </p:nvGrpSpPr>
        <p:grpSpPr>
          <a:xfrm>
            <a:off x="7011698" y="6723809"/>
            <a:ext cx="97152" cy="97152"/>
            <a:chOff x="-1704975" y="2257425"/>
            <a:chExt cx="133350" cy="133350"/>
          </a:xfrm>
          <a:noFill/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EE36D7C3-A876-1042-C6DF-F772074A5D6A}"/>
                </a:ext>
              </a:extLst>
            </p:cNvPr>
            <p:cNvSpPr/>
            <p:nvPr/>
          </p:nvSpPr>
          <p:spPr>
            <a:xfrm flipH="1" flipV="1">
              <a:off x="-1704975" y="2257425"/>
              <a:ext cx="133350" cy="1333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C9661D85-8F08-98F5-5E61-B469672EFE80}"/>
                </a:ext>
              </a:extLst>
            </p:cNvPr>
            <p:cNvSpPr/>
            <p:nvPr/>
          </p:nvSpPr>
          <p:spPr>
            <a:xfrm flipH="1" flipV="1">
              <a:off x="-1676400" y="2286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0D8A44C-2B09-8676-5987-5A2FCA9DB58A}"/>
              </a:ext>
            </a:extLst>
          </p:cNvPr>
          <p:cNvGrpSpPr/>
          <p:nvPr/>
        </p:nvGrpSpPr>
        <p:grpSpPr>
          <a:xfrm>
            <a:off x="7011698" y="5187960"/>
            <a:ext cx="97152" cy="97152"/>
            <a:chOff x="-1704975" y="2257425"/>
            <a:chExt cx="133350" cy="133350"/>
          </a:xfrm>
          <a:noFill/>
        </p:grpSpPr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ADBF2BAD-8CE0-EE2A-0AC5-82F174A528FF}"/>
                </a:ext>
              </a:extLst>
            </p:cNvPr>
            <p:cNvSpPr/>
            <p:nvPr/>
          </p:nvSpPr>
          <p:spPr>
            <a:xfrm flipH="1" flipV="1">
              <a:off x="-1704975" y="2257425"/>
              <a:ext cx="133350" cy="1333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221C8C88-3621-F0EE-B4C6-70CBEF8DB4C3}"/>
                </a:ext>
              </a:extLst>
            </p:cNvPr>
            <p:cNvSpPr/>
            <p:nvPr/>
          </p:nvSpPr>
          <p:spPr>
            <a:xfrm flipH="1" flipV="1">
              <a:off x="-1676400" y="2286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4C95DD3-F0DE-56D9-663F-C751B6938149}"/>
              </a:ext>
            </a:extLst>
          </p:cNvPr>
          <p:cNvGrpSpPr/>
          <p:nvPr/>
        </p:nvGrpSpPr>
        <p:grpSpPr>
          <a:xfrm>
            <a:off x="7011698" y="3627663"/>
            <a:ext cx="97152" cy="97152"/>
            <a:chOff x="-1704975" y="2257425"/>
            <a:chExt cx="133350" cy="133350"/>
          </a:xfrm>
          <a:noFill/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F0B6F491-6850-D7BE-2AE6-1B06624738BA}"/>
                </a:ext>
              </a:extLst>
            </p:cNvPr>
            <p:cNvSpPr/>
            <p:nvPr/>
          </p:nvSpPr>
          <p:spPr>
            <a:xfrm flipH="1" flipV="1">
              <a:off x="-1704975" y="2257425"/>
              <a:ext cx="133350" cy="1333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29BE6B4B-B96E-07B6-0EB6-6C876FEA5A39}"/>
                </a:ext>
              </a:extLst>
            </p:cNvPr>
            <p:cNvSpPr/>
            <p:nvPr/>
          </p:nvSpPr>
          <p:spPr>
            <a:xfrm flipH="1" flipV="1">
              <a:off x="-1676400" y="2286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FF0EFF8-60B5-FF53-5AD9-D18AA4FDDACC}"/>
              </a:ext>
            </a:extLst>
          </p:cNvPr>
          <p:cNvGrpSpPr/>
          <p:nvPr/>
        </p:nvGrpSpPr>
        <p:grpSpPr>
          <a:xfrm>
            <a:off x="7011698" y="3013515"/>
            <a:ext cx="97152" cy="97152"/>
            <a:chOff x="-1704975" y="2257425"/>
            <a:chExt cx="133350" cy="133350"/>
          </a:xfrm>
          <a:noFill/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8FDE2CEC-1576-65F8-0AC8-DD2DC3F1D792}"/>
                </a:ext>
              </a:extLst>
            </p:cNvPr>
            <p:cNvSpPr/>
            <p:nvPr/>
          </p:nvSpPr>
          <p:spPr>
            <a:xfrm flipH="1" flipV="1">
              <a:off x="-1704975" y="2257425"/>
              <a:ext cx="133350" cy="1333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C24ACA5F-6FB8-7D29-8B60-7666B130695B}"/>
                </a:ext>
              </a:extLst>
            </p:cNvPr>
            <p:cNvSpPr/>
            <p:nvPr/>
          </p:nvSpPr>
          <p:spPr>
            <a:xfrm flipH="1" flipV="1">
              <a:off x="-1676400" y="2286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A98E55A-DC25-A88B-EED3-4F1886D0BF5C}"/>
              </a:ext>
            </a:extLst>
          </p:cNvPr>
          <p:cNvSpPr txBox="1"/>
          <p:nvPr/>
        </p:nvSpPr>
        <p:spPr>
          <a:xfrm>
            <a:off x="1137943" y="2058533"/>
            <a:ext cx="9027114" cy="458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2023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년 말 부터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Y280 H9N2 &amp; 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와의 복합 감염으로 인한 피해 사례 다발</a:t>
            </a:r>
            <a:endParaRPr lang="en-US" altLang="ko-KR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  <p:sp>
        <p:nvSpPr>
          <p:cNvPr id="40" name="화살표: 아래쪽 39">
            <a:extLst>
              <a:ext uri="{FF2B5EF4-FFF2-40B4-BE49-F238E27FC236}">
                <a16:creationId xmlns:a16="http://schemas.microsoft.com/office/drawing/2014/main" id="{264F8CE1-F67A-7204-8192-098ACC5BD0D7}"/>
              </a:ext>
            </a:extLst>
          </p:cNvPr>
          <p:cNvSpPr/>
          <p:nvPr/>
        </p:nvSpPr>
        <p:spPr>
          <a:xfrm>
            <a:off x="5118100" y="1512777"/>
            <a:ext cx="533400" cy="567845"/>
          </a:xfrm>
          <a:prstGeom prst="downArrow">
            <a:avLst/>
          </a:prstGeom>
          <a:gradFill>
            <a:gsLst>
              <a:gs pos="45000">
                <a:srgbClr val="00371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431211F-C2D6-CE5B-6C3E-9A6BAF1EB5F3}"/>
              </a:ext>
            </a:extLst>
          </p:cNvPr>
          <p:cNvSpPr txBox="1"/>
          <p:nvPr/>
        </p:nvSpPr>
        <p:spPr>
          <a:xfrm>
            <a:off x="1178583" y="1061516"/>
            <a:ext cx="10932114" cy="385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latinLnBrk="0">
              <a:lnSpc>
                <a:spcPct val="130000"/>
              </a:lnSpc>
              <a:defRPr/>
            </a:pPr>
            <a:r>
              <a:rPr lang="en-US" altLang="ko-KR" sz="1600" b="1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Y280 H9N2 </a:t>
            </a:r>
            <a:r>
              <a:rPr kumimoji="0" lang="ko-KR" altLang="en-US" sz="1600" b="1" i="0" u="none" strike="noStrike" kern="1200" cap="none" spc="-100" normalizeH="0" baseline="0" noProof="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사백신</a:t>
            </a:r>
            <a:r>
              <a:rPr lang="ko-KR" altLang="en-US" sz="1600" b="1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용 균주 개발 및 상용화되었음에도 불구하고</a:t>
            </a:r>
            <a:r>
              <a:rPr lang="en-US" altLang="ko-KR" sz="1600" b="1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, </a:t>
            </a:r>
            <a:r>
              <a:rPr lang="ko-KR" altLang="en-US" sz="1600" b="1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육계 및 </a:t>
            </a:r>
            <a:r>
              <a:rPr lang="ko-KR" altLang="en-US" sz="1600" b="1" spc="-100" dirty="0" err="1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토종닭에서의</a:t>
            </a:r>
            <a:r>
              <a:rPr lang="ko-KR" altLang="en-US" sz="1600" b="1" spc="-100" dirty="0">
                <a:ln w="3175">
                  <a:solidFill>
                    <a:srgbClr val="0174BB">
                      <a:alpha val="10000"/>
                    </a:srgbClr>
                  </a:solidFill>
                </a:ln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여전한 피해</a:t>
            </a:r>
            <a:endParaRPr kumimoji="0" lang="en-US" altLang="ko-KR" sz="1600" b="1" i="0" u="none" strike="noStrike" kern="1200" cap="none" spc="-100" normalizeH="0" baseline="0" noProof="0" dirty="0">
              <a:ln w="3175">
                <a:solidFill>
                  <a:srgbClr val="0174BB">
                    <a:alpha val="10000"/>
                  </a:srgbClr>
                </a:solidFill>
              </a:ln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882612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8BF302-D93C-4BBE-A129-73D3035F0CD8}"/>
              </a:ext>
            </a:extLst>
          </p:cNvPr>
          <p:cNvSpPr txBox="1"/>
          <p:nvPr/>
        </p:nvSpPr>
        <p:spPr>
          <a:xfrm>
            <a:off x="241300" y="220894"/>
            <a:ext cx="12554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 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1765300" y="220894"/>
            <a:ext cx="800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 &amp; H9N2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복합 감염 케이스의 실험실내 재현 결과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EEFBA6-0C15-68D6-B7BC-D141D4311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084" y="1339979"/>
            <a:ext cx="4291435" cy="5249523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AFED0ADB-C950-6034-F8F3-2D485B183C65}"/>
              </a:ext>
            </a:extLst>
          </p:cNvPr>
          <p:cNvSpPr/>
          <p:nvPr/>
        </p:nvSpPr>
        <p:spPr>
          <a:xfrm>
            <a:off x="9476374" y="2246786"/>
            <a:ext cx="571145" cy="4343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D4705F8-716E-D3AE-50E3-904EFC7111A8}"/>
              </a:ext>
            </a:extLst>
          </p:cNvPr>
          <p:cNvSpPr/>
          <p:nvPr/>
        </p:nvSpPr>
        <p:spPr>
          <a:xfrm>
            <a:off x="5756085" y="1351644"/>
            <a:ext cx="3570796" cy="3048000"/>
          </a:xfrm>
          <a:prstGeom prst="rect">
            <a:avLst/>
          </a:prstGeom>
          <a:noFill/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A6FC1A8-609B-D7CA-D12D-D62EF7CDA2E3}"/>
              </a:ext>
            </a:extLst>
          </p:cNvPr>
          <p:cNvSpPr txBox="1"/>
          <p:nvPr/>
        </p:nvSpPr>
        <p:spPr>
          <a:xfrm>
            <a:off x="6431780" y="6753225"/>
            <a:ext cx="2871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그룹별 개체간 임상증상 정도 비교 결과</a:t>
            </a: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EEFE0A00-C761-2E94-1F96-A11992F7E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17" y="4669292"/>
            <a:ext cx="3941177" cy="198346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778D693-BB56-C6D1-BD71-3CF6C19029F6}"/>
              </a:ext>
            </a:extLst>
          </p:cNvPr>
          <p:cNvSpPr txBox="1"/>
          <p:nvPr/>
        </p:nvSpPr>
        <p:spPr>
          <a:xfrm>
            <a:off x="1765300" y="6740396"/>
            <a:ext cx="55927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그룹별 </a:t>
            </a:r>
            <a:r>
              <a:rPr lang="ko-KR" altLang="en-US" sz="12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폐사율</a:t>
            </a:r>
            <a:r>
              <a:rPr lang="ko-KR" altLang="en-US" sz="12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결과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32DFAA-5CF9-2839-9EB8-855CA3FE685A}"/>
              </a:ext>
            </a:extLst>
          </p:cNvPr>
          <p:cNvSpPr txBox="1"/>
          <p:nvPr/>
        </p:nvSpPr>
        <p:spPr>
          <a:xfrm>
            <a:off x="241300" y="2031302"/>
            <a:ext cx="5195111" cy="782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Y280-lineage H9N2</a:t>
            </a:r>
            <a:r>
              <a:rPr lang="ko-KR" altLang="en-US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와 </a:t>
            </a:r>
            <a:r>
              <a:rPr lang="en-US" altLang="ko-KR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QX-IBV</a:t>
            </a:r>
            <a:r>
              <a:rPr lang="ko-KR" altLang="en-US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의</a:t>
            </a:r>
            <a:r>
              <a:rPr lang="en-US" altLang="ko-KR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 </a:t>
            </a:r>
            <a:r>
              <a:rPr lang="ko-KR" altLang="en-US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복합 감염 시</a:t>
            </a:r>
            <a:r>
              <a:rPr lang="en-US" altLang="ko-KR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,</a:t>
            </a:r>
            <a:br>
              <a:rPr lang="en-US" altLang="ko-KR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</a:br>
            <a:r>
              <a:rPr lang="ko-KR" altLang="en-US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맑은 고딕"/>
              </a:rPr>
              <a:t>임상증상 및 폐사율은 더욱 악화되는 것으로 확인</a:t>
            </a:r>
            <a:endParaRPr lang="en-US" altLang="ko-KR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171335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IBV &amp; H9N2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복합 감염 케이스의 예방 대책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02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A1FE0CB8-75E9-5B73-53A9-08B0175895D7}"/>
              </a:ext>
            </a:extLst>
          </p:cNvPr>
          <p:cNvSpPr txBox="1">
            <a:spLocks/>
          </p:cNvSpPr>
          <p:nvPr/>
        </p:nvSpPr>
        <p:spPr>
          <a:xfrm>
            <a:off x="1079500" y="1180790"/>
            <a:ext cx="8140895" cy="40011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Y280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유입 시점에서의 농장 내 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바이러스 유무 및 정량적 수준이 중요</a:t>
            </a:r>
            <a:endParaRPr lang="en-US" altLang="ko-KR" sz="20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C598412C-105B-B858-80AD-EC230E5472F8}"/>
              </a:ext>
            </a:extLst>
          </p:cNvPr>
          <p:cNvGraphicFramePr>
            <a:graphicFrameLocks/>
          </p:cNvGraphicFramePr>
          <p:nvPr/>
        </p:nvGraphicFramePr>
        <p:xfrm>
          <a:off x="1767839" y="4262856"/>
          <a:ext cx="7607495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A13FBFD2-F375-2746-BC13-F1233A0A2230}"/>
              </a:ext>
            </a:extLst>
          </p:cNvPr>
          <p:cNvSpPr/>
          <p:nvPr/>
        </p:nvSpPr>
        <p:spPr>
          <a:xfrm>
            <a:off x="6339839" y="4913752"/>
            <a:ext cx="2514600" cy="30480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992641B7-0398-9724-7133-FD7C8C27E5DF}"/>
              </a:ext>
            </a:extLst>
          </p:cNvPr>
          <p:cNvSpPr txBox="1">
            <a:spLocks/>
          </p:cNvSpPr>
          <p:nvPr/>
        </p:nvSpPr>
        <p:spPr>
          <a:xfrm>
            <a:off x="899984" y="2148745"/>
            <a:ext cx="8991600" cy="40011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주령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이상에서의 농장 내 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정량적 수준 최소화를 목표로 한 적절한 백신 선정</a:t>
            </a:r>
            <a:endParaRPr lang="en-US" altLang="ko-KR" sz="20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5BAB7-0A1B-4ED9-8B23-788A2ED8E38A}"/>
              </a:ext>
            </a:extLst>
          </p:cNvPr>
          <p:cNvSpPr txBox="1"/>
          <p:nvPr/>
        </p:nvSpPr>
        <p:spPr>
          <a:xfrm>
            <a:off x="1467644" y="3299994"/>
            <a:ext cx="9225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 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 대한 조기면역 형성을 유도할 수 있는 백신 프로그램 설정 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7B67618A-61B7-8304-D1E2-08837361EFA7}"/>
              </a:ext>
            </a:extLst>
          </p:cNvPr>
          <p:cNvSpPr/>
          <p:nvPr/>
        </p:nvSpPr>
        <p:spPr>
          <a:xfrm>
            <a:off x="5073748" y="1580900"/>
            <a:ext cx="533400" cy="567845"/>
          </a:xfrm>
          <a:prstGeom prst="downArrow">
            <a:avLst/>
          </a:prstGeom>
          <a:gradFill>
            <a:gsLst>
              <a:gs pos="45000">
                <a:srgbClr val="00371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95A53DE5-7F24-050D-9021-077A70F4A796}"/>
              </a:ext>
            </a:extLst>
          </p:cNvPr>
          <p:cNvSpPr/>
          <p:nvPr/>
        </p:nvSpPr>
        <p:spPr>
          <a:xfrm>
            <a:off x="5073748" y="2662496"/>
            <a:ext cx="533400" cy="567845"/>
          </a:xfrm>
          <a:prstGeom prst="downArrow">
            <a:avLst/>
          </a:prstGeom>
          <a:gradFill>
            <a:gsLst>
              <a:gs pos="45000">
                <a:srgbClr val="00371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9245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002" cy="7560309"/>
            <a:chOff x="0" y="8"/>
            <a:chExt cx="10692002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8016" y="12"/>
              <a:ext cx="6853986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8"/>
              <a:ext cx="5988685" cy="7560309"/>
            </a:xfrm>
            <a:custGeom>
              <a:avLst/>
              <a:gdLst/>
              <a:ahLst/>
              <a:cxnLst/>
              <a:rect l="l" t="t" r="r" b="b"/>
              <a:pathLst>
                <a:path w="5988685" h="7560309">
                  <a:moveTo>
                    <a:pt x="5988240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4325747" y="7559992"/>
                  </a:lnTo>
                  <a:lnTo>
                    <a:pt x="5988240" y="0"/>
                  </a:lnTo>
                  <a:close/>
                </a:path>
              </a:pathLst>
            </a:custGeom>
            <a:solidFill>
              <a:srgbClr val="00371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/>
          <p:nvPr/>
        </p:nvSpPr>
        <p:spPr>
          <a:xfrm flipH="1">
            <a:off x="333777" y="1851721"/>
            <a:ext cx="105642" cy="2397318"/>
          </a:xfrm>
          <a:custGeom>
            <a:avLst/>
            <a:gdLst/>
            <a:ahLst/>
            <a:cxnLst/>
            <a:rect l="l" t="t" r="r" b="b"/>
            <a:pathLst>
              <a:path h="2010410">
                <a:moveTo>
                  <a:pt x="0" y="0"/>
                </a:moveTo>
                <a:lnTo>
                  <a:pt x="0" y="2010003"/>
                </a:lnTo>
              </a:path>
            </a:pathLst>
          </a:custGeom>
          <a:ln w="444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B33716-23D0-4C84-A758-2A897EFC019B}"/>
              </a:ext>
            </a:extLst>
          </p:cNvPr>
          <p:cNvSpPr txBox="1"/>
          <p:nvPr/>
        </p:nvSpPr>
        <p:spPr>
          <a:xfrm>
            <a:off x="594047" y="1851267"/>
            <a:ext cx="4752653" cy="1427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Chapter.3</a:t>
            </a: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5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올바른 백신 선택 및 접종방법</a:t>
            </a:r>
          </a:p>
        </p:txBody>
      </p:sp>
    </p:spTree>
    <p:extLst>
      <p:ext uri="{BB962C8B-B14F-4D97-AF65-F5344CB8AC3E}">
        <p14:creationId xmlns:p14="http://schemas.microsoft.com/office/powerpoint/2010/main" val="3626614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백신이 있음에도 불구하고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가 발병하는 이유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D0A6FDC-8708-AB3E-CCF2-83B879111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1095"/>
              </p:ext>
            </p:extLst>
          </p:nvPr>
        </p:nvGraphicFramePr>
        <p:xfrm>
          <a:off x="2222500" y="1876425"/>
          <a:ext cx="6733966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966">
                  <a:extLst>
                    <a:ext uri="{9D8B030D-6E8A-4147-A177-3AD203B41FA5}">
                      <a16:colId xmlns:a16="http://schemas.microsoft.com/office/drawing/2014/main" val="54629684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45474138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95268737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88451000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40863880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72529171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280128330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상용화된</a:t>
                      </a:r>
                      <a:b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</a:br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 균주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 종류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유전형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3890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생백신</a:t>
                      </a:r>
                      <a:b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</a:b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(Live)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사백신</a:t>
                      </a:r>
                      <a:b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</a:b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(Killed)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호흡기형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신장형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238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</a:t>
                      </a:r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세대</a:t>
                      </a: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QX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</a:t>
                      </a:r>
                      <a:r>
                        <a:rPr lang="ko-KR" altLang="en-US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세대 </a:t>
                      </a: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QX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rgbClr val="C00000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rgbClr val="C00000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세대 </a:t>
                      </a:r>
                      <a:r>
                        <a:rPr lang="en-US" altLang="ko-KR" sz="1600" b="1" dirty="0">
                          <a:solidFill>
                            <a:srgbClr val="C00000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QX</a:t>
                      </a:r>
                      <a:endParaRPr lang="ko-KR" altLang="en-US" sz="1600" b="1" dirty="0">
                        <a:solidFill>
                          <a:srgbClr val="C0000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7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H120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  <a:cs typeface="+mn-cs"/>
                        </a:rPr>
                        <a:t>V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 KR Medium" panose="020B0600000000000000" pitchFamily="34" charset="-127"/>
                        <a:ea typeface="Noto Sans KR Medium" panose="020B0600000000000000" pitchFamily="34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31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Ma5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  <a:cs typeface="+mn-cs"/>
                        </a:rPr>
                        <a:t>V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 KR Medium" panose="020B0600000000000000" pitchFamily="34" charset="-127"/>
                        <a:ea typeface="Noto Sans KR Medium" panose="020B0600000000000000" pitchFamily="34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15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M41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  <a:cs typeface="+mn-cs"/>
                        </a:rPr>
                        <a:t>V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 KR Medium" panose="020B0600000000000000" pitchFamily="34" charset="-127"/>
                        <a:ea typeface="Noto Sans KR Medium" panose="020B0600000000000000" pitchFamily="34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53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K2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75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err="1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CaKII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1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KM91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29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K40/09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5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AVN2/08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22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ADL05258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0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AVR1/08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68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rgbClr val="0070C0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QX 1830029</a:t>
                      </a:r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rgbClr val="0070C0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O</a:t>
                      </a:r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rgbClr val="0070C0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</a:t>
                      </a:r>
                      <a:endParaRPr lang="ko-KR" altLang="en-US" sz="1400" b="1" dirty="0">
                        <a:solidFill>
                          <a:srgbClr val="0070C0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2322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0AA41AF0-0D54-DCDF-904A-70FF86C0CE1F}"/>
              </a:ext>
            </a:extLst>
          </p:cNvPr>
          <p:cNvSpPr txBox="1"/>
          <p:nvPr/>
        </p:nvSpPr>
        <p:spPr>
          <a:xfrm>
            <a:off x="862580" y="1190625"/>
            <a:ext cx="9225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상용화 백신들은 많지만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와 매치되는 백신은 단 하나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(2025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년 출시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)</a:t>
            </a:r>
            <a:endParaRPr lang="ko-KR" altLang="en-US" sz="20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76ABB139-23EB-BBA8-0D0F-599370CD593E}"/>
              </a:ext>
            </a:extLst>
          </p:cNvPr>
          <p:cNvSpPr/>
          <p:nvPr/>
        </p:nvSpPr>
        <p:spPr>
          <a:xfrm>
            <a:off x="8318500" y="6829425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55478F20-5DC2-AF25-1E3C-4977299E526C}"/>
              </a:ext>
            </a:extLst>
          </p:cNvPr>
          <p:cNvSpPr/>
          <p:nvPr/>
        </p:nvSpPr>
        <p:spPr>
          <a:xfrm>
            <a:off x="7480300" y="5305425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AB58EBD4-E3AD-3FB2-4BD0-648C036670B5}"/>
              </a:ext>
            </a:extLst>
          </p:cNvPr>
          <p:cNvSpPr/>
          <p:nvPr/>
        </p:nvSpPr>
        <p:spPr>
          <a:xfrm>
            <a:off x="6565900" y="4238625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118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1BF9C79-ED59-57B4-41ED-F40494BAF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198704"/>
              </p:ext>
            </p:extLst>
          </p:nvPr>
        </p:nvGraphicFramePr>
        <p:xfrm>
          <a:off x="241300" y="995184"/>
          <a:ext cx="4876801" cy="63617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4740">
                  <a:extLst>
                    <a:ext uri="{9D8B030D-6E8A-4147-A177-3AD203B41FA5}">
                      <a16:colId xmlns:a16="http://schemas.microsoft.com/office/drawing/2014/main" val="62730538"/>
                    </a:ext>
                  </a:extLst>
                </a:gridCol>
                <a:gridCol w="1456460">
                  <a:extLst>
                    <a:ext uri="{9D8B030D-6E8A-4147-A177-3AD203B41FA5}">
                      <a16:colId xmlns:a16="http://schemas.microsoft.com/office/drawing/2014/main" val="58207655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141140765"/>
                    </a:ext>
                  </a:extLst>
                </a:gridCol>
                <a:gridCol w="1676401">
                  <a:extLst>
                    <a:ext uri="{9D8B030D-6E8A-4147-A177-3AD203B41FA5}">
                      <a16:colId xmlns:a16="http://schemas.microsoft.com/office/drawing/2014/main" val="103531797"/>
                    </a:ext>
                  </a:extLst>
                </a:gridCol>
              </a:tblGrid>
              <a:tr h="3241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err="1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일령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백신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방법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비고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48338"/>
                  </a:ext>
                </a:extLst>
              </a:tr>
              <a:tr h="3270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 + MD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ND-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 </a:t>
                      </a:r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MD-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피하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765015311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6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ING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피하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569775"/>
                  </a:ext>
                </a:extLst>
              </a:tr>
              <a:tr h="3270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10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NDIB(Ma5+Clone30)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 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외산 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(Ma5+Clone30)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36542"/>
                  </a:ext>
                </a:extLst>
              </a:tr>
              <a:tr h="3270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15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IBD D78(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중간독</a:t>
                      </a:r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)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3998234695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20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NDIB(QX-IB)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 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(K40/09)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7547"/>
                  </a:ext>
                </a:extLst>
              </a:tr>
              <a:tr h="4876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25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IBD (228E)(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중간독플러스</a:t>
                      </a:r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)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2775089587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28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FP</a:t>
                      </a:r>
                      <a:endParaRPr 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쌍침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3109016298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30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포울가드</a:t>
                      </a:r>
                      <a:endParaRPr lang="ko-KR" alt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국산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(QX1830029)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461436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44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ILT</a:t>
                      </a:r>
                      <a:endParaRPr 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점안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2019569167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54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SG9R</a:t>
                      </a:r>
                      <a:endParaRPr 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2838177766"/>
                  </a:ext>
                </a:extLst>
              </a:tr>
              <a:tr h="4876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69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PABEN-Q + AEP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 </a:t>
                      </a:r>
                      <a:r>
                        <a:rPr lang="ko-KR" altLang="en-US" sz="1100" b="1" u="none" strike="noStrike" dirty="0" err="1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쌍침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(K40/09)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167636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75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네모박</a:t>
                      </a:r>
                      <a:endParaRPr lang="ko-KR" alt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276458673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79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아데노</a:t>
                      </a:r>
                      <a:endParaRPr lang="ko-KR" alt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2546032800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84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AE</a:t>
                      </a:r>
                      <a:endParaRPr 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1453897308"/>
                  </a:ext>
                </a:extLst>
              </a:tr>
              <a:tr h="3270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85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AI</a:t>
                      </a:r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단독</a:t>
                      </a:r>
                      <a:endParaRPr lang="ko-KR" altLang="en-US" sz="1100" b="1" i="0" u="none" strike="noStrike">
                        <a:solidFill>
                          <a:srgbClr val="FF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endParaRPr lang="ko-KR" altLang="en-US" sz="1100" b="1" i="0" u="none" strike="noStrike">
                        <a:solidFill>
                          <a:srgbClr val="FF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Y439 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포함제품 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0.5ml,</a:t>
                      </a:r>
                      <a:r>
                        <a:rPr lang="ko-KR" altLang="en-US" sz="1100" b="1" u="none" strike="noStrike" dirty="0" err="1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가을환절기부터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566731020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94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코라이자</a:t>
                      </a:r>
                      <a:endParaRPr lang="ko-KR" alt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2570300875"/>
                  </a:ext>
                </a:extLst>
              </a:tr>
              <a:tr h="3270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101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대장균</a:t>
                      </a:r>
                      <a:endParaRPr lang="ko-KR" alt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570158571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106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QXIB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(K40/09)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754404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108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ABBN</a:t>
                      </a:r>
                      <a:endParaRPr 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가슴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Y280 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포함제품 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0.5</a:t>
                      </a:r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ml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233190"/>
                  </a:ext>
                </a:extLst>
              </a:tr>
              <a:tr h="23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113</a:t>
                      </a:r>
                      <a:endParaRPr lang="en-US" altLang="ko-KR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이동</a:t>
                      </a:r>
                      <a:endParaRPr lang="ko-KR" altLang="en-US" sz="1100" b="1" i="0" u="none" strike="noStrike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/>
                </a:tc>
                <a:extLst>
                  <a:ext uri="{0D108BD9-81ED-4DB2-BD59-A6C34878D82A}">
                    <a16:rowId xmlns:a16="http://schemas.microsoft.com/office/drawing/2014/main" val="829922332"/>
                  </a:ext>
                </a:extLst>
              </a:tr>
              <a:tr h="3270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130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BN++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 또는 음수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(K40/09)</a:t>
                      </a:r>
                    </a:p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이동 </a:t>
                      </a:r>
                      <a:r>
                        <a:rPr lang="ko-KR" altLang="en-US" sz="1100" b="1" u="none" strike="noStrike" dirty="0" err="1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완료후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 최소</a:t>
                      </a:r>
                      <a:r>
                        <a:rPr lang="en-US" altLang="ko-KR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15</a:t>
                      </a:r>
                      <a:r>
                        <a:rPr lang="ko-KR" altLang="en-US" sz="1100" b="1" u="none" strike="noStrike" dirty="0">
                          <a:effectLst/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일경과</a:t>
                      </a:r>
                      <a:endParaRPr lang="ko-KR" alt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150" marR="6150" marT="615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578995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44F34F5-1403-F1B0-F146-8BAA1D3B3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82349"/>
              </p:ext>
            </p:extLst>
          </p:nvPr>
        </p:nvGraphicFramePr>
        <p:xfrm>
          <a:off x="5499100" y="995185"/>
          <a:ext cx="4953000" cy="6378060"/>
        </p:xfrm>
        <a:graphic>
          <a:graphicData uri="http://schemas.openxmlformats.org/drawingml/2006/table">
            <a:tbl>
              <a:tblPr/>
              <a:tblGrid>
                <a:gridCol w="612567">
                  <a:extLst>
                    <a:ext uri="{9D8B030D-6E8A-4147-A177-3AD203B41FA5}">
                      <a16:colId xmlns:a16="http://schemas.microsoft.com/office/drawing/2014/main" val="668272898"/>
                    </a:ext>
                  </a:extLst>
                </a:gridCol>
                <a:gridCol w="911433">
                  <a:extLst>
                    <a:ext uri="{9D8B030D-6E8A-4147-A177-3AD203B41FA5}">
                      <a16:colId xmlns:a16="http://schemas.microsoft.com/office/drawing/2014/main" val="28177097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91730464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3287956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34777423"/>
                    </a:ext>
                  </a:extLst>
                </a:gridCol>
              </a:tblGrid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일령</a:t>
                      </a:r>
                      <a:endParaRPr lang="ko-KR" altLang="en-US" sz="12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날짜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백신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방법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비고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820388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12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10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ND, 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콕시듐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부화장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954925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12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IB+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이콜라이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+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외산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IB(</a:t>
                      </a:r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H120)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364932"/>
                  </a:ext>
                </a:extLst>
              </a:tr>
              <a:tr h="4781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12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12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NDIB+S706+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네모박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</a:t>
                      </a:r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(K40/09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)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53758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22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12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31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IBK2+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감보로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7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</a:t>
                      </a:r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K2) 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2838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33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01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11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 (</a:t>
                      </a:r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QX)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874326"/>
                  </a:ext>
                </a:extLst>
              </a:tr>
              <a:tr h="38260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35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13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ILT+MS, FP(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계두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)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점안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천자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806408"/>
                  </a:ext>
                </a:extLst>
              </a:tr>
              <a:tr h="68304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43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티푸스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차 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네모박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+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이콜라이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음수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142038"/>
                  </a:ext>
                </a:extLst>
              </a:tr>
              <a:tr h="5548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53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31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YBB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IB(CV001,CV013), AI(Y280)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631866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58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02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05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MG-F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점안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967498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70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02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17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AEP, ILT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천자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, 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점안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604479"/>
                  </a:ext>
                </a:extLst>
              </a:tr>
              <a:tr h="40638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79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02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26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코라이자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0.7CC </a:t>
                      </a:r>
                      <a:r>
                        <a:rPr lang="ko-KR" altLang="en-US" sz="1100" b="1" dirty="0" err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카로실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652092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85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03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04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NDIB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(</a:t>
                      </a:r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K1) 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분무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884880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87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03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06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대장균자가백신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556111"/>
                  </a:ext>
                </a:extLst>
              </a:tr>
              <a:tr h="5548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96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03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15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BBENPA-Q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IB(K40/09), </a:t>
                      </a:r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AI(Y439)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981671"/>
                  </a:ext>
                </a:extLst>
              </a:tr>
              <a:tr h="2732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104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03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23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티푸스</a:t>
                      </a:r>
                      <a:r>
                        <a:rPr lang="en-US" altLang="ko-KR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2</a:t>
                      </a:r>
                      <a:r>
                        <a:rPr lang="ko-KR" altLang="en-US" sz="1100" b="1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차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594347"/>
                  </a:ext>
                </a:extLst>
              </a:tr>
              <a:tr h="5548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115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04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월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03</a:t>
                      </a:r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일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YBB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근육주사</a:t>
                      </a: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국산 </a:t>
                      </a:r>
                      <a:r>
                        <a:rPr lang="en-US" altLang="ko-KR" sz="1100" b="1" dirty="0">
                          <a:latin typeface="Noto Sans KR Medium" panose="020B0200000000000000" pitchFamily="50" charset="-127"/>
                          <a:ea typeface="Noto Sans KR Medium" panose="020B0200000000000000" pitchFamily="50" charset="-127"/>
                        </a:rPr>
                        <a:t>IB(CV001,CV013), AI(Y280)</a:t>
                      </a:r>
                      <a:endParaRPr lang="ko-KR" altLang="en-US" sz="1100" b="1" dirty="0">
                        <a:latin typeface="Noto Sans KR Medium" panose="020B0200000000000000" pitchFamily="50" charset="-127"/>
                        <a:ea typeface="Noto Sans KR Medium" panose="020B0200000000000000" pitchFamily="50" charset="-127"/>
                      </a:endParaRPr>
                    </a:p>
                  </a:txBody>
                  <a:tcPr marL="62325" marR="62325" marT="31162" marB="311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134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C9F10AD-83C3-01C0-F10F-AA64561B62FE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백신이 있음에도 불구하고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가 발병하는 이유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5D79B3-EB4F-C9D0-E649-8D68756A4BAB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3976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377B531-3596-3B5E-D3E1-7606FAE7BA37}"/>
              </a:ext>
            </a:extLst>
          </p:cNvPr>
          <p:cNvGrpSpPr/>
          <p:nvPr/>
        </p:nvGrpSpPr>
        <p:grpSpPr>
          <a:xfrm>
            <a:off x="5996623" y="1108627"/>
            <a:ext cx="4495800" cy="3167276"/>
            <a:chOff x="447432" y="3857625"/>
            <a:chExt cx="4746867" cy="3344152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447432" y="3857625"/>
              <a:ext cx="4746867" cy="3344152"/>
            </a:xfrm>
            <a:prstGeom prst="rect">
              <a:avLst/>
            </a:prstGeom>
          </p:spPr>
        </p:pic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36A2E91-1B33-D20E-3B13-9701CC1D094B}"/>
                </a:ext>
              </a:extLst>
            </p:cNvPr>
            <p:cNvSpPr/>
            <p:nvPr/>
          </p:nvSpPr>
          <p:spPr>
            <a:xfrm>
              <a:off x="3827870" y="6905625"/>
              <a:ext cx="1224369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백신이 있음에도 불구하고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가 발병하는 이유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0542" y="1015396"/>
            <a:ext cx="56387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 dirty="0">
                <a:solidFill>
                  <a:srgbClr val="C00000"/>
                </a:solidFill>
                <a:latin typeface="Noto Sans KR Medium"/>
                <a:ea typeface="Noto Sans KR Medium"/>
              </a:rPr>
              <a:t>기존 백신들의 </a:t>
            </a:r>
            <a:r>
              <a:rPr lang="en-US" altLang="ko-KR" b="1" dirty="0">
                <a:solidFill>
                  <a:srgbClr val="C00000"/>
                </a:solidFill>
                <a:latin typeface="Noto Sans KR Medium"/>
                <a:ea typeface="Noto Sans KR Medium"/>
              </a:rPr>
              <a:t>3</a:t>
            </a:r>
            <a:r>
              <a:rPr lang="ko-KR" altLang="en-US" b="1" dirty="0">
                <a:solidFill>
                  <a:srgbClr val="C00000"/>
                </a:solidFill>
                <a:latin typeface="Noto Sans KR Medium"/>
                <a:ea typeface="Noto Sans KR Medium"/>
              </a:rPr>
              <a:t>세대 </a:t>
            </a:r>
            <a:r>
              <a:rPr lang="en-US" altLang="ko-KR" b="1" dirty="0">
                <a:solidFill>
                  <a:srgbClr val="C00000"/>
                </a:solidFill>
                <a:latin typeface="Noto Sans KR Medium"/>
                <a:ea typeface="Noto Sans KR Medium"/>
              </a:rPr>
              <a:t>QX-IBV</a:t>
            </a:r>
            <a:r>
              <a:rPr lang="ko-KR" altLang="en-US" b="1" dirty="0">
                <a:solidFill>
                  <a:srgbClr val="C00000"/>
                </a:solidFill>
                <a:latin typeface="Noto Sans KR Medium"/>
                <a:ea typeface="Noto Sans KR Medium"/>
              </a:rPr>
              <a:t>에 대한 방어능은 제한적</a:t>
            </a:r>
            <a:r>
              <a:rPr lang="en-US" altLang="ko-KR" b="1" dirty="0">
                <a:solidFill>
                  <a:srgbClr val="C00000"/>
                </a:solidFill>
                <a:latin typeface="Noto Sans KR Medium"/>
                <a:ea typeface="Noto Sans KR Medium"/>
              </a:rPr>
              <a:t>!</a:t>
            </a:r>
          </a:p>
          <a:p>
            <a:pPr lvl="0">
              <a:defRPr/>
            </a:pPr>
            <a:r>
              <a:rPr lang="en-US" altLang="ko-KR" b="1" dirty="0">
                <a:solidFill>
                  <a:srgbClr val="C00000"/>
                </a:solidFill>
                <a:latin typeface="Noto Sans KR Medium"/>
                <a:ea typeface="Noto Sans KR Medium"/>
              </a:rPr>
              <a:t>3</a:t>
            </a:r>
            <a:r>
              <a:rPr lang="ko-KR" altLang="en-US" b="1" dirty="0">
                <a:solidFill>
                  <a:srgbClr val="C00000"/>
                </a:solidFill>
                <a:latin typeface="Noto Sans KR Medium"/>
                <a:ea typeface="Noto Sans KR Medium"/>
              </a:rPr>
              <a:t>세대 </a:t>
            </a:r>
            <a:r>
              <a:rPr lang="en-US" altLang="ko-KR" b="1" dirty="0">
                <a:solidFill>
                  <a:srgbClr val="C00000"/>
                </a:solidFill>
                <a:latin typeface="Noto Sans KR Medium"/>
                <a:ea typeface="Noto Sans KR Medium"/>
              </a:rPr>
              <a:t>QX-IBV </a:t>
            </a:r>
            <a:r>
              <a:rPr lang="ko-KR" altLang="en-US" b="1" dirty="0">
                <a:solidFill>
                  <a:srgbClr val="C00000"/>
                </a:solidFill>
                <a:latin typeface="Noto Sans KR Medium"/>
                <a:ea typeface="Noto Sans KR Medium"/>
              </a:rPr>
              <a:t>항원</a:t>
            </a:r>
            <a:r>
              <a:rPr lang="en-US" altLang="ko-KR" b="1" dirty="0">
                <a:solidFill>
                  <a:srgbClr val="C00000"/>
                </a:solidFill>
                <a:latin typeface="Noto Sans KR Medium"/>
                <a:ea typeface="Noto Sans KR Medium"/>
              </a:rPr>
              <a:t>(QX 1830029)</a:t>
            </a:r>
            <a:r>
              <a:rPr lang="ko-KR" altLang="en-US" b="1" dirty="0">
                <a:solidFill>
                  <a:srgbClr val="C00000"/>
                </a:solidFill>
                <a:latin typeface="Noto Sans KR Medium"/>
                <a:ea typeface="Noto Sans KR Medium"/>
              </a:rPr>
              <a:t>을 이용한 백신 출시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542" y="1777886"/>
            <a:ext cx="56387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dirty="0">
                <a:latin typeface="Noto Sans KR Medium"/>
                <a:ea typeface="Noto Sans KR Medium"/>
              </a:rPr>
              <a:t>중화시험 결과</a:t>
            </a:r>
          </a:p>
          <a:p>
            <a:pPr lvl="0">
              <a:defRPr/>
            </a:pPr>
            <a:endParaRPr lang="en-US" altLang="ko-KR" sz="1000" dirty="0">
              <a:latin typeface="Noto Sans KR Medium"/>
              <a:ea typeface="Noto Sans KR Medium"/>
            </a:endParaRPr>
          </a:p>
          <a:p>
            <a:pPr marL="342900" indent="-342900">
              <a:buFont typeface="Wingdings"/>
              <a:buChar char="Ø"/>
              <a:defRPr/>
            </a:pPr>
            <a:r>
              <a:rPr lang="ko-KR" altLang="en-US" sz="1400" dirty="0">
                <a:latin typeface="Noto Sans KR Medium"/>
                <a:ea typeface="Noto Sans KR Medium"/>
              </a:rPr>
              <a:t>기존 상용화 백신 </a:t>
            </a:r>
            <a:r>
              <a:rPr lang="en-US" altLang="ko-KR" sz="1400" dirty="0">
                <a:latin typeface="Noto Sans KR Medium"/>
                <a:ea typeface="Noto Sans KR Medium"/>
                <a:sym typeface="Wingdings"/>
              </a:rPr>
              <a:t> 3</a:t>
            </a:r>
            <a:r>
              <a:rPr lang="ko-KR" altLang="en-US" sz="1400" dirty="0">
                <a:latin typeface="Noto Sans KR Medium"/>
                <a:ea typeface="Noto Sans KR Medium"/>
                <a:sym typeface="Wingdings"/>
              </a:rPr>
              <a:t>세대</a:t>
            </a:r>
            <a:r>
              <a:rPr lang="ko-KR" altLang="en-US" sz="1400" dirty="0">
                <a:latin typeface="Noto Sans KR Medium"/>
                <a:ea typeface="Noto Sans KR Medium"/>
              </a:rPr>
              <a:t> </a:t>
            </a:r>
            <a:r>
              <a:rPr lang="en-US" altLang="ko-KR" sz="1400" dirty="0">
                <a:latin typeface="Noto Sans KR Medium"/>
                <a:ea typeface="Noto Sans KR Medium"/>
              </a:rPr>
              <a:t>QX-IBV </a:t>
            </a:r>
            <a:r>
              <a:rPr lang="ko-KR" altLang="en-US" sz="1400" dirty="0">
                <a:latin typeface="Noto Sans KR Medium"/>
                <a:ea typeface="Noto Sans KR Medium"/>
              </a:rPr>
              <a:t>에 대한 </a:t>
            </a:r>
            <a:r>
              <a:rPr lang="en-US" altLang="ko-KR" sz="1400" dirty="0">
                <a:latin typeface="Noto Sans KR Medium"/>
                <a:ea typeface="Noto Sans KR Medium"/>
              </a:rPr>
              <a:t>0.8 ~ 1.0 </a:t>
            </a:r>
            <a:r>
              <a:rPr lang="ko-KR" altLang="en-US" sz="1400" dirty="0">
                <a:latin typeface="Noto Sans KR Medium"/>
                <a:ea typeface="Noto Sans KR Medium"/>
              </a:rPr>
              <a:t>의 낮은 중화지수 확인 </a:t>
            </a:r>
            <a:r>
              <a:rPr lang="en-US" altLang="ko-KR" sz="1400" dirty="0">
                <a:latin typeface="Noto Sans KR Medium"/>
                <a:ea typeface="Noto Sans KR Medium"/>
              </a:rPr>
              <a:t>(</a:t>
            </a:r>
            <a:r>
              <a:rPr lang="en-US" altLang="ko-KR" sz="1400" i="1" dirty="0">
                <a:latin typeface="Noto Sans KR Medium"/>
                <a:ea typeface="Noto Sans KR Medium"/>
                <a:sym typeface="Wingdings"/>
              </a:rPr>
              <a:t>cf.</a:t>
            </a:r>
            <a:r>
              <a:rPr lang="ko-KR" altLang="en-US" sz="1400" i="1" dirty="0">
                <a:latin typeface="Noto Sans KR Medium"/>
                <a:ea typeface="Noto Sans KR Medium"/>
                <a:sym typeface="Wingdings"/>
              </a:rPr>
              <a:t> </a:t>
            </a:r>
            <a:r>
              <a:rPr lang="ko-KR" altLang="en-US" sz="1400" dirty="0">
                <a:latin typeface="Noto Sans KR Medium"/>
                <a:ea typeface="Noto Sans KR Medium"/>
              </a:rPr>
              <a:t>국가검정 기준 </a:t>
            </a:r>
            <a:r>
              <a:rPr lang="en-US" altLang="ko-KR" sz="1400" dirty="0">
                <a:latin typeface="Noto Sans KR Medium"/>
                <a:ea typeface="Noto Sans KR Medium"/>
              </a:rPr>
              <a:t>2.0 </a:t>
            </a:r>
            <a:r>
              <a:rPr lang="ko-KR" altLang="en-US" sz="1400" dirty="0">
                <a:latin typeface="Noto Sans KR Medium"/>
                <a:ea typeface="Noto Sans KR Medium"/>
              </a:rPr>
              <a:t>이상</a:t>
            </a:r>
            <a:r>
              <a:rPr lang="en-US" altLang="ko-KR" sz="1400" dirty="0">
                <a:latin typeface="Noto Sans KR Medium"/>
                <a:ea typeface="Noto Sans KR Medium"/>
              </a:rPr>
              <a:t>)</a:t>
            </a:r>
          </a:p>
          <a:p>
            <a:pPr marL="342900" indent="-342900">
              <a:buFont typeface="Wingdings"/>
              <a:buChar char="Ø"/>
              <a:defRPr/>
            </a:pPr>
            <a:r>
              <a:rPr lang="en-US" altLang="ko-KR" sz="1600" b="1" dirty="0">
                <a:latin typeface="Noto Sans KR Medium"/>
                <a:ea typeface="Noto Sans KR Medium"/>
              </a:rPr>
              <a:t>QX</a:t>
            </a:r>
            <a:r>
              <a:rPr lang="ko-KR" altLang="en-US" sz="1600" b="1" dirty="0">
                <a:latin typeface="Noto Sans KR Medium"/>
                <a:ea typeface="Noto Sans KR Medium"/>
              </a:rPr>
              <a:t> </a:t>
            </a:r>
            <a:r>
              <a:rPr lang="en-US" altLang="ko-KR" sz="1600" b="1" dirty="0">
                <a:latin typeface="Noto Sans KR Medium"/>
                <a:ea typeface="Noto Sans KR Medium"/>
              </a:rPr>
              <a:t>1830029</a:t>
            </a:r>
            <a:r>
              <a:rPr lang="ko-KR" altLang="en-US" sz="1600" b="1" dirty="0">
                <a:latin typeface="Noto Sans KR Medium"/>
                <a:ea typeface="Noto Sans KR Medium"/>
              </a:rPr>
              <a:t> </a:t>
            </a:r>
            <a:r>
              <a:rPr lang="en-US" altLang="ko-KR" sz="1600" b="1" dirty="0">
                <a:latin typeface="Noto Sans KR Medium"/>
                <a:ea typeface="Noto Sans KR Medium"/>
              </a:rPr>
              <a:t>Strain Vaccine</a:t>
            </a:r>
            <a:r>
              <a:rPr lang="en-US" altLang="ko-KR" sz="1600" b="1" dirty="0">
                <a:latin typeface="Noto Sans KR Medium"/>
                <a:ea typeface="Noto Sans KR Medium"/>
                <a:sym typeface="Wingdings"/>
              </a:rPr>
              <a:t> 2.0 </a:t>
            </a:r>
            <a:r>
              <a:rPr lang="ko-KR" altLang="en-US" sz="1600" b="1" dirty="0">
                <a:latin typeface="Noto Sans KR Medium"/>
                <a:ea typeface="Noto Sans KR Medium"/>
                <a:sym typeface="Wingdings"/>
              </a:rPr>
              <a:t>이상의 중화지수 보유</a:t>
            </a:r>
          </a:p>
          <a:p>
            <a:pPr marL="285750" indent="-285750">
              <a:buFont typeface="Arial"/>
              <a:buChar char="•"/>
              <a:defRPr/>
            </a:pPr>
            <a:endParaRPr lang="en-US" altLang="ko-KR" sz="1600" dirty="0">
              <a:latin typeface="Noto Sans KR Medium"/>
              <a:ea typeface="Noto Sans KR Medium"/>
            </a:endParaRPr>
          </a:p>
          <a:p>
            <a:pPr lvl="0">
              <a:defRPr/>
            </a:pPr>
            <a:r>
              <a:rPr lang="ko-KR" altLang="en-US" dirty="0">
                <a:latin typeface="Noto Sans KR Medium"/>
                <a:ea typeface="Noto Sans KR Medium"/>
              </a:rPr>
              <a:t>공격접종 후 방어율 평가 결과</a:t>
            </a:r>
          </a:p>
          <a:p>
            <a:pPr lvl="0">
              <a:defRPr/>
            </a:pPr>
            <a:endParaRPr lang="en-US" altLang="ko-KR" sz="1000" dirty="0">
              <a:latin typeface="Noto Sans KR Medium"/>
              <a:ea typeface="Noto Sans KR Medium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400" dirty="0">
                <a:latin typeface="Noto Sans KR Medium"/>
                <a:ea typeface="Noto Sans KR Medium"/>
                <a:sym typeface="Wingdings"/>
              </a:rPr>
              <a:t>기존 상용화 백신 </a:t>
            </a:r>
            <a:r>
              <a:rPr lang="en-US" altLang="ko-KR" sz="1400" dirty="0">
                <a:latin typeface="Noto Sans KR Medium"/>
                <a:ea typeface="Noto Sans KR Medium"/>
                <a:sym typeface="Wingdings"/>
              </a:rPr>
              <a:t> 3</a:t>
            </a:r>
            <a:r>
              <a:rPr lang="ko-KR" altLang="en-US" sz="1400" dirty="0">
                <a:latin typeface="Noto Sans KR Medium"/>
                <a:ea typeface="Noto Sans KR Medium"/>
                <a:sym typeface="Wingdings"/>
              </a:rPr>
              <a:t>세대 </a:t>
            </a:r>
            <a:r>
              <a:rPr lang="en-US" altLang="ko-KR" sz="1400" dirty="0">
                <a:latin typeface="Noto Sans KR Medium"/>
                <a:ea typeface="Noto Sans KR Medium"/>
                <a:sym typeface="Wingdings"/>
              </a:rPr>
              <a:t>QX-IBV</a:t>
            </a:r>
            <a:r>
              <a:rPr lang="ko-KR" altLang="en-US" sz="1400" dirty="0">
                <a:latin typeface="Noto Sans KR Medium"/>
                <a:ea typeface="Noto Sans KR Medium"/>
                <a:sym typeface="Wingdings"/>
              </a:rPr>
              <a:t> 에 대한 제한적인 방어율 확인</a:t>
            </a:r>
          </a:p>
          <a:p>
            <a:pPr marL="285750" indent="-285750">
              <a:buFont typeface="Wingdings"/>
              <a:buChar char="Ø"/>
              <a:defRPr/>
            </a:pPr>
            <a:r>
              <a:rPr lang="en-US" altLang="ko-KR" sz="1600" b="1" dirty="0">
                <a:latin typeface="Noto Sans KR Medium"/>
                <a:ea typeface="Noto Sans KR Medium"/>
                <a:sym typeface="Wingdings"/>
              </a:rPr>
              <a:t>QX1830029 Strain Vaccine  </a:t>
            </a:r>
            <a:r>
              <a:rPr lang="ko-KR" altLang="en-US" sz="1600" b="1" dirty="0">
                <a:latin typeface="Noto Sans KR Medium"/>
                <a:ea typeface="Noto Sans KR Medium"/>
                <a:sym typeface="Wingdings"/>
              </a:rPr>
              <a:t>기관 및 신장에서의 </a:t>
            </a:r>
            <a:r>
              <a:rPr lang="en-US" altLang="ko-KR" sz="1600" b="1" dirty="0">
                <a:latin typeface="Noto Sans KR Medium"/>
                <a:ea typeface="Noto Sans KR Medium"/>
                <a:sym typeface="Wingdings"/>
              </a:rPr>
              <a:t>100% </a:t>
            </a:r>
            <a:r>
              <a:rPr lang="ko-KR" altLang="en-US" sz="1600" b="1" dirty="0">
                <a:latin typeface="Noto Sans KR Medium"/>
                <a:ea typeface="Noto Sans KR Medium"/>
                <a:sym typeface="Wingdings"/>
              </a:rPr>
              <a:t>이상의 방어율 확보</a:t>
            </a:r>
            <a:endParaRPr lang="en-US" altLang="ko-KR" sz="1600" b="1" dirty="0">
              <a:latin typeface="Noto Sans KR Medium"/>
              <a:ea typeface="Noto Sans KR Medium"/>
              <a:sym typeface="Wingdings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0DA96ED-79EC-968E-77DF-F46ADD44B7B8}"/>
              </a:ext>
            </a:extLst>
          </p:cNvPr>
          <p:cNvGrpSpPr/>
          <p:nvPr/>
        </p:nvGrpSpPr>
        <p:grpSpPr>
          <a:xfrm>
            <a:off x="6116824" y="4293473"/>
            <a:ext cx="4354107" cy="3269377"/>
            <a:chOff x="5499100" y="3781425"/>
            <a:chExt cx="4928940" cy="3458719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5499100" y="3781425"/>
              <a:ext cx="4928940" cy="3458719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E7C07CF-532D-17E8-0B89-E8B6E64374D9}"/>
                </a:ext>
              </a:extLst>
            </p:cNvPr>
            <p:cNvSpPr/>
            <p:nvPr/>
          </p:nvSpPr>
          <p:spPr>
            <a:xfrm>
              <a:off x="9003126" y="6905625"/>
              <a:ext cx="1224369" cy="296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7D064D3-F193-D8B5-2D87-0BD11D91D382}"/>
              </a:ext>
            </a:extLst>
          </p:cNvPr>
          <p:cNvSpPr txBox="1"/>
          <p:nvPr/>
        </p:nvSpPr>
        <p:spPr>
          <a:xfrm>
            <a:off x="2718465" y="4275903"/>
            <a:ext cx="7779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HI titer</a:t>
            </a:r>
            <a:endParaRPr lang="ko-KR" altLang="en-US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12" name="차트 11">
            <a:extLst>
              <a:ext uri="{FF2B5EF4-FFF2-40B4-BE49-F238E27FC236}">
                <a16:creationId xmlns:a16="http://schemas.microsoft.com/office/drawing/2014/main" id="{0B729801-78AD-1322-CBEF-3409DE2203DD}"/>
              </a:ext>
            </a:extLst>
          </p:cNvPr>
          <p:cNvGraphicFramePr>
            <a:graphicFrameLocks/>
          </p:cNvGraphicFramePr>
          <p:nvPr/>
        </p:nvGraphicFramePr>
        <p:xfrm>
          <a:off x="288019" y="4479368"/>
          <a:ext cx="5638798" cy="3023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ADACF79-EA54-D101-B31F-182CF8474D1F}"/>
              </a:ext>
            </a:extLst>
          </p:cNvPr>
          <p:cNvSpPr txBox="1"/>
          <p:nvPr/>
        </p:nvSpPr>
        <p:spPr>
          <a:xfrm>
            <a:off x="7821971" y="954738"/>
            <a:ext cx="845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중화지수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170F56-01D5-99AD-06AA-8DBD44A92E9A}"/>
              </a:ext>
            </a:extLst>
          </p:cNvPr>
          <p:cNvSpPr txBox="1"/>
          <p:nvPr/>
        </p:nvSpPr>
        <p:spPr>
          <a:xfrm>
            <a:off x="7934711" y="4275903"/>
            <a:ext cx="679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방어능</a:t>
            </a:r>
            <a:endParaRPr lang="ko-KR" altLang="en-US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08934F1-6861-E7C4-8F95-B300FB10BBE7}"/>
              </a:ext>
            </a:extLst>
          </p:cNvPr>
          <p:cNvSpPr/>
          <p:nvPr/>
        </p:nvSpPr>
        <p:spPr>
          <a:xfrm>
            <a:off x="6574026" y="4012985"/>
            <a:ext cx="2659833" cy="144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A83FC70-1DF0-B5DF-C0A5-AB36EC76B2ED}"/>
              </a:ext>
            </a:extLst>
          </p:cNvPr>
          <p:cNvSpPr/>
          <p:nvPr/>
        </p:nvSpPr>
        <p:spPr>
          <a:xfrm>
            <a:off x="6604794" y="7329396"/>
            <a:ext cx="2659833" cy="144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38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올바른 백신 선택 방법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유행주에 맞는 백신 선정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A41AF0-0D54-DCDF-904A-70FF86C0CE1F}"/>
              </a:ext>
            </a:extLst>
          </p:cNvPr>
          <p:cNvSpPr txBox="1"/>
          <p:nvPr/>
        </p:nvSpPr>
        <p:spPr>
          <a:xfrm>
            <a:off x="1081498" y="1190625"/>
            <a:ext cx="9225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에 맞는 백신을 사용해야 효과적인 예방을 기대할 수 있다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5EE5E-EF78-065D-88BF-C29B5F791836}"/>
              </a:ext>
            </a:extLst>
          </p:cNvPr>
          <p:cNvSpPr txBox="1"/>
          <p:nvPr/>
        </p:nvSpPr>
        <p:spPr>
          <a:xfrm>
            <a:off x="369817" y="3680613"/>
            <a:ext cx="4409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관납 백신 선정 시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b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후보 업체에</a:t>
            </a:r>
            <a:b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 대한 효능 자료 요청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739C333-276B-4ABB-D432-E2503C77A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483" y="1757929"/>
            <a:ext cx="6642100" cy="555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34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928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올바른 백신 선택 방법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2: NIB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백신 적용을 통한 조기 면역 형성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A41AF0-0D54-DCDF-904A-70FF86C0CE1F}"/>
              </a:ext>
            </a:extLst>
          </p:cNvPr>
          <p:cNvSpPr txBox="1"/>
          <p:nvPr/>
        </p:nvSpPr>
        <p:spPr>
          <a:xfrm>
            <a:off x="546100" y="1056883"/>
            <a:ext cx="92257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Y280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혼합 감염의 피해를 줄이기 위해서라도 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 대한 조기면역 형성이 중요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!</a:t>
            </a:r>
            <a:b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endParaRPr lang="en-US" altLang="ko-KR" sz="20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endParaRPr lang="en-US" altLang="ko-KR" sz="20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NIB </a:t>
            </a:r>
            <a:r>
              <a:rPr lang="ko-KR" altLang="en-US" sz="20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합제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백신의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</a:t>
            </a:r>
            <a:r>
              <a:rPr lang="ko-KR" altLang="en-US" sz="20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일령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분무 및 </a:t>
            </a:r>
            <a:r>
              <a:rPr lang="en-US" altLang="ko-KR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</a:t>
            </a:r>
            <a:r>
              <a:rPr lang="ko-KR" altLang="en-US" sz="2000" b="1" dirty="0" err="1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주령</a:t>
            </a:r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음수 프로그램 적용 </a:t>
            </a:r>
          </a:p>
        </p:txBody>
      </p:sp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08CE974C-0977-B323-D227-A45F3D4972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5664580"/>
              </p:ext>
            </p:extLst>
          </p:nvPr>
        </p:nvGraphicFramePr>
        <p:xfrm>
          <a:off x="3441700" y="2730588"/>
          <a:ext cx="6677305" cy="4094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D1AC99D-9441-58C2-C21A-8B716A26689D}"/>
              </a:ext>
            </a:extLst>
          </p:cNvPr>
          <p:cNvSpPr txBox="1"/>
          <p:nvPr/>
        </p:nvSpPr>
        <p:spPr>
          <a:xfrm>
            <a:off x="5651500" y="6824972"/>
            <a:ext cx="2879271" cy="313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&lt;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지역별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ND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및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NIB 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관납 시장 규모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&gt;</a:t>
            </a:r>
            <a:endParaRPr lang="ko-KR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F478D1-E25C-74E9-2DCB-C646F3B47678}"/>
              </a:ext>
            </a:extLst>
          </p:cNvPr>
          <p:cNvSpPr txBox="1"/>
          <p:nvPr/>
        </p:nvSpPr>
        <p:spPr>
          <a:xfrm>
            <a:off x="241300" y="3963209"/>
            <a:ext cx="33268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전북도의 경우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  <a:b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부화장 관납백신은 </a:t>
            </a:r>
            <a:r>
              <a:rPr lang="en-US" altLang="ko-KR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NIB </a:t>
            </a:r>
            <a:r>
              <a:rPr lang="ko-KR" altLang="en-US" b="1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합제</a:t>
            </a:r>
            <a:r>
              <a:rPr lang="ko-KR" altLang="en-US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백신 우선 구매 조항</a:t>
            </a:r>
            <a:b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 </a:t>
            </a:r>
            <a:b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</a:br>
            <a:r>
              <a:rPr lang="ko-KR" altLang="en-US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전북도만의 생산성 저하 이슈는 존재하지 않음</a:t>
            </a:r>
            <a:endParaRPr lang="en-US" altLang="ko-KR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052D98C-52E4-E9FA-18BC-1AB5B59940D5}"/>
              </a:ext>
            </a:extLst>
          </p:cNvPr>
          <p:cNvSpPr/>
          <p:nvPr/>
        </p:nvSpPr>
        <p:spPr>
          <a:xfrm>
            <a:off x="4484613" y="2943225"/>
            <a:ext cx="762000" cy="3423809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62184A-4135-AC25-5FD7-CD60D873DA1B}"/>
              </a:ext>
            </a:extLst>
          </p:cNvPr>
          <p:cNvSpPr txBox="1"/>
          <p:nvPr/>
        </p:nvSpPr>
        <p:spPr>
          <a:xfrm>
            <a:off x="580571" y="2891756"/>
            <a:ext cx="22600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NIB 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호흡기 부작용</a:t>
            </a:r>
            <a:r>
              <a:rPr lang="ko-KR" altLang="en-US" sz="2000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공포</a:t>
            </a:r>
            <a:r>
              <a:rPr lang="ko-KR" altLang="en-US" sz="2000" dirty="0">
                <a:solidFill>
                  <a:srgbClr val="0070C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마케팅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?</a:t>
            </a:r>
          </a:p>
        </p:txBody>
      </p:sp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C6174E09-E5AD-AA34-101B-37940E31FFC3}"/>
              </a:ext>
            </a:extLst>
          </p:cNvPr>
          <p:cNvSpPr/>
          <p:nvPr/>
        </p:nvSpPr>
        <p:spPr>
          <a:xfrm>
            <a:off x="4889500" y="1500404"/>
            <a:ext cx="762000" cy="45222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8ACB61B3-E2C4-53C4-46E9-3820CF4E45DF}"/>
              </a:ext>
            </a:extLst>
          </p:cNvPr>
          <p:cNvSpPr/>
          <p:nvPr/>
        </p:nvSpPr>
        <p:spPr>
          <a:xfrm>
            <a:off x="4789413" y="3655982"/>
            <a:ext cx="152400" cy="25088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19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C3641-078E-2D4E-54F7-6C3CBF99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FEECDD-03A5-A4AC-4141-F683D00D5B3B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방법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부화장 백신 접종 반응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D95858-D29E-2F67-F1E6-C69F9C0CD62E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DA12204-3DFA-E86A-4C83-BD46FBDDA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4086225"/>
            <a:ext cx="3776513" cy="27432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2F5AEE2-4A0D-1C1A-55DE-EB75863F6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4086225"/>
            <a:ext cx="3827008" cy="2743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22A27D-16E0-67FB-81F3-21D40A6D6E5C}"/>
              </a:ext>
            </a:extLst>
          </p:cNvPr>
          <p:cNvSpPr txBox="1"/>
          <p:nvPr/>
        </p:nvSpPr>
        <p:spPr>
          <a:xfrm>
            <a:off x="677990" y="1769586"/>
            <a:ext cx="66852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Noto Sans KR Medium"/>
                <a:ea typeface="Noto Sans KR Medium"/>
                <a:sym typeface="Wingdings"/>
              </a:rPr>
              <a:t>ND-IB </a:t>
            </a: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분무 백신 접종 반응 관찰 요령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부화장 분무 접종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5~9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일 이내 기침 등 호흡기 증상 감지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, 6</a:t>
            </a:r>
            <a:r>
              <a:rPr lang="ko-KR" altLang="en-US" sz="1600" dirty="0" err="1">
                <a:latin typeface="Noto Sans KR Medium"/>
                <a:ea typeface="Noto Sans KR Medium"/>
                <a:sym typeface="Wingdings"/>
              </a:rPr>
              <a:t>일령에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피크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12~14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일 이내에 증상 사라짐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백신 접종반응이 강할 경우 폐사 증가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롤링현상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: 26~35</a:t>
            </a:r>
            <a:r>
              <a:rPr lang="ko-KR" altLang="en-US" sz="1600" dirty="0" err="1">
                <a:latin typeface="Noto Sans KR Medium"/>
                <a:ea typeface="Noto Sans KR Medium"/>
                <a:sym typeface="Wingdings"/>
              </a:rPr>
              <a:t>일령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사이 폐사 증가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(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대장균 감염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3564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7BC-D7F2-8945-60B0-F7D713225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32F35D-2AF4-B5EB-D3C9-F04C90DA3DCD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올바른 백신 접종 방법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5C19D5-AB1D-62B8-B100-9E69D685D219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2D1EEC-0B9C-6416-5827-C147428CDA32}"/>
              </a:ext>
            </a:extLst>
          </p:cNvPr>
          <p:cNvSpPr txBox="1"/>
          <p:nvPr/>
        </p:nvSpPr>
        <p:spPr>
          <a:xfrm>
            <a:off x="215900" y="1063737"/>
            <a:ext cx="668528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</a:rPr>
              <a:t>백신 접종 방법에 따른 </a:t>
            </a:r>
            <a:r>
              <a:rPr lang="en-US" altLang="ko-KR" sz="2000" dirty="0">
                <a:latin typeface="Noto Sans KR Medium"/>
                <a:ea typeface="Noto Sans KR Medium"/>
              </a:rPr>
              <a:t>M41</a:t>
            </a:r>
            <a:r>
              <a:rPr lang="ko-KR" altLang="en-US" sz="2000" dirty="0">
                <a:latin typeface="Noto Sans KR Medium"/>
                <a:ea typeface="Noto Sans KR Medium"/>
              </a:rPr>
              <a:t>주 공격접종에 대한 방어율 평가</a:t>
            </a:r>
            <a:endParaRPr lang="en-US" altLang="ko-KR" sz="1200" dirty="0">
              <a:latin typeface="Noto Sans KR Medium"/>
              <a:ea typeface="Noto Sans KR Medium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점안 접종의 경우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100%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의 방어능을 보임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농장 수행 시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3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주까지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50%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및 백신 후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4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주차 때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100%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의 방어율을 보임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부화장 자동화 백신의 경우 점안 백신과 유의미한 차이를 보이지 않음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0DB4329-A53D-5D7D-E306-0ED79399593E}"/>
              </a:ext>
            </a:extLst>
          </p:cNvPr>
          <p:cNvGraphicFramePr>
            <a:graphicFrameLocks noGrp="1"/>
          </p:cNvGraphicFramePr>
          <p:nvPr/>
        </p:nvGraphicFramePr>
        <p:xfrm>
          <a:off x="1765299" y="2202510"/>
          <a:ext cx="7128935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574">
                  <a:extLst>
                    <a:ext uri="{9D8B030D-6E8A-4147-A177-3AD203B41FA5}">
                      <a16:colId xmlns:a16="http://schemas.microsoft.com/office/drawing/2014/main" val="356310156"/>
                    </a:ext>
                  </a:extLst>
                </a:gridCol>
                <a:gridCol w="1425787">
                  <a:extLst>
                    <a:ext uri="{9D8B030D-6E8A-4147-A177-3AD203B41FA5}">
                      <a16:colId xmlns:a16="http://schemas.microsoft.com/office/drawing/2014/main" val="4163525803"/>
                    </a:ext>
                  </a:extLst>
                </a:gridCol>
                <a:gridCol w="1425787">
                  <a:extLst>
                    <a:ext uri="{9D8B030D-6E8A-4147-A177-3AD203B41FA5}">
                      <a16:colId xmlns:a16="http://schemas.microsoft.com/office/drawing/2014/main" val="2350828206"/>
                    </a:ext>
                  </a:extLst>
                </a:gridCol>
                <a:gridCol w="1425787">
                  <a:extLst>
                    <a:ext uri="{9D8B030D-6E8A-4147-A177-3AD203B41FA5}">
                      <a16:colId xmlns:a16="http://schemas.microsoft.com/office/drawing/2014/main" val="646456917"/>
                    </a:ext>
                  </a:extLst>
                </a:gridCol>
              </a:tblGrid>
              <a:tr h="3175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 방법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M41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주 공격접종 후 방어율 평가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8921"/>
                  </a:ext>
                </a:extLst>
              </a:tr>
              <a:tr h="3175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2wpc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3wpc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4wpc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08878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Eye drop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100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100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100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03556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In chicken box on farm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N/A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50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100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64675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Automatic spray at hatchery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93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97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N/A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4601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Hand spray at hatchery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32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86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N/A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944125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027BA153-755C-1B64-A745-D561ADE12F91}"/>
              </a:ext>
            </a:extLst>
          </p:cNvPr>
          <p:cNvGraphicFramePr>
            <a:graphicFrameLocks noGrp="1"/>
          </p:cNvGraphicFramePr>
          <p:nvPr/>
        </p:nvGraphicFramePr>
        <p:xfrm>
          <a:off x="1765299" y="5141622"/>
          <a:ext cx="799465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612">
                  <a:extLst>
                    <a:ext uri="{9D8B030D-6E8A-4147-A177-3AD203B41FA5}">
                      <a16:colId xmlns:a16="http://schemas.microsoft.com/office/drawing/2014/main" val="356310156"/>
                    </a:ext>
                  </a:extLst>
                </a:gridCol>
                <a:gridCol w="1749589">
                  <a:extLst>
                    <a:ext uri="{9D8B030D-6E8A-4147-A177-3AD203B41FA5}">
                      <a16:colId xmlns:a16="http://schemas.microsoft.com/office/drawing/2014/main" val="4163525803"/>
                    </a:ext>
                  </a:extLst>
                </a:gridCol>
                <a:gridCol w="1312192">
                  <a:extLst>
                    <a:ext uri="{9D8B030D-6E8A-4147-A177-3AD203B41FA5}">
                      <a16:colId xmlns:a16="http://schemas.microsoft.com/office/drawing/2014/main" val="2191313712"/>
                    </a:ext>
                  </a:extLst>
                </a:gridCol>
                <a:gridCol w="1749589">
                  <a:extLst>
                    <a:ext uri="{9D8B030D-6E8A-4147-A177-3AD203B41FA5}">
                      <a16:colId xmlns:a16="http://schemas.microsoft.com/office/drawing/2014/main" val="2350828206"/>
                    </a:ext>
                  </a:extLst>
                </a:gridCol>
                <a:gridCol w="1399671">
                  <a:extLst>
                    <a:ext uri="{9D8B030D-6E8A-4147-A177-3AD203B41FA5}">
                      <a16:colId xmlns:a16="http://schemas.microsoft.com/office/drawing/2014/main" val="2877189834"/>
                    </a:ext>
                  </a:extLst>
                </a:gridCol>
              </a:tblGrid>
              <a:tr h="316036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EDS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 접종자에 따른 차이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(16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주령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8921"/>
                  </a:ext>
                </a:extLst>
              </a:tr>
              <a:tr h="3160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Veterinary students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Professional vaccination team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88787"/>
                  </a:ext>
                </a:extLst>
              </a:tr>
              <a:tr h="4935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Age at testing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Mean HI titer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Birds with HI titer &lt;3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Mean HI titer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Birds with HI titer &lt;3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035560"/>
                  </a:ext>
                </a:extLst>
              </a:tr>
              <a:tr h="3160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21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&gt;5.8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1/24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4.0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10/24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646757"/>
                  </a:ext>
                </a:extLst>
              </a:tr>
              <a:tr h="3160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36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6.7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0/24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4.3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11/24</a:t>
                      </a:r>
                      <a:endParaRPr lang="ko-KR" altLang="en-US" sz="1600" dirty="0"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4601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74C1AD4-49FB-E172-E0AC-CD6033FB44B9}"/>
              </a:ext>
            </a:extLst>
          </p:cNvPr>
          <p:cNvSpPr txBox="1"/>
          <p:nvPr/>
        </p:nvSpPr>
        <p:spPr>
          <a:xfrm>
            <a:off x="215900" y="4495291"/>
            <a:ext cx="6685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</a:rPr>
              <a:t>접종자에 따른 항체 형성 차이</a:t>
            </a:r>
            <a:endParaRPr lang="en-US" altLang="ko-KR" sz="1200" dirty="0">
              <a:latin typeface="Noto Sans KR Medium"/>
              <a:ea typeface="Noto Sans KR Medium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신중하게 접종할 경우 높은 </a:t>
            </a:r>
            <a:r>
              <a:rPr lang="ko-KR" altLang="en-US" sz="1600" dirty="0" err="1">
                <a:latin typeface="Noto Sans KR Medium"/>
                <a:ea typeface="Noto Sans KR Medium"/>
                <a:sym typeface="Wingdings"/>
              </a:rPr>
              <a:t>항체가를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형성하며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,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음성율도 줄어드는 모습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00BD1B-2F17-CF49-CBB4-60B6B2D69C12}"/>
              </a:ext>
            </a:extLst>
          </p:cNvPr>
          <p:cNvSpPr txBox="1"/>
          <p:nvPr/>
        </p:nvSpPr>
        <p:spPr>
          <a:xfrm>
            <a:off x="207434" y="7141900"/>
            <a:ext cx="868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dirty="0">
                <a:solidFill>
                  <a:srgbClr val="FF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⇒ 올바른 방법으로 백신 접종이 필수</a:t>
            </a:r>
            <a:r>
              <a:rPr lang="en-US" altLang="ko-KR" sz="2000" dirty="0">
                <a:solidFill>
                  <a:srgbClr val="FF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!</a:t>
            </a:r>
            <a:endParaRPr lang="ko-KR" altLang="en-US" sz="2000" dirty="0">
              <a:solidFill>
                <a:srgbClr val="FF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16325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ED68-4051-7AEC-62B1-D3976EF64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9490F1-5E24-3FAC-3CFC-C08D7BEF48CA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방법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후 평가 요령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1BBFBC-C297-6539-AD12-CB264D190FD6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389114-3A90-F3BB-E425-D856B4A122A3}"/>
              </a:ext>
            </a:extLst>
          </p:cNvPr>
          <p:cNvSpPr txBox="1"/>
          <p:nvPr/>
        </p:nvSpPr>
        <p:spPr>
          <a:xfrm>
            <a:off x="319860" y="1647825"/>
            <a:ext cx="68834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 err="1">
                <a:latin typeface="Noto Sans KR Medium"/>
                <a:ea typeface="Noto Sans KR Medium"/>
              </a:rPr>
              <a:t>마렉</a:t>
            </a:r>
            <a:r>
              <a:rPr lang="ko-KR" altLang="en-US" sz="2000" dirty="0">
                <a:latin typeface="Noto Sans KR Medium"/>
                <a:ea typeface="Noto Sans KR Medium"/>
              </a:rPr>
              <a:t> 경부 피하 백신 접종</a:t>
            </a:r>
            <a:endParaRPr lang="en-US" altLang="ko-KR" sz="1200" dirty="0">
              <a:latin typeface="Noto Sans KR Medium"/>
              <a:ea typeface="Noto Sans KR Medium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15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분 뒤 경부 확인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접종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4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주 뒤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viraemia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확인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9D2A9-40E2-EC51-E102-21F1B8AF70E9}"/>
              </a:ext>
            </a:extLst>
          </p:cNvPr>
          <p:cNvSpPr txBox="1"/>
          <p:nvPr/>
        </p:nvSpPr>
        <p:spPr>
          <a:xfrm>
            <a:off x="319860" y="3873187"/>
            <a:ext cx="6685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</a:rPr>
              <a:t>음수 백신 접종</a:t>
            </a:r>
            <a:endParaRPr lang="en-US" altLang="ko-KR" sz="1200" dirty="0">
              <a:latin typeface="Noto Sans KR Medium"/>
              <a:ea typeface="Noto Sans KR Medium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음수 백신 접종 후 혓바닥 염색 확인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C6EF0FB1-3A98-65C2-F865-D408C214C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498" y="1210221"/>
            <a:ext cx="1059338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0D4D968-40D6-BED7-F614-E2E7101D8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6699" y="1210221"/>
            <a:ext cx="1737430" cy="1876425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4A5FCE3D-10A2-7485-2B12-706D3420F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992" y="1210220"/>
            <a:ext cx="1758508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AE41AA59-CEC7-C300-FE42-4CEA57B8D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93398" y="3302763"/>
            <a:ext cx="1666875" cy="1800225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A065D41-C1DE-7922-B229-4F93F2308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0554" y="3302762"/>
            <a:ext cx="1666875" cy="180022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92C1B1F0-3660-667C-5C50-387092142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03617" y="5470569"/>
            <a:ext cx="2349500" cy="1433195"/>
          </a:xfrm>
          <a:prstGeom prst="rect">
            <a:avLst/>
          </a:prstGeom>
        </p:spPr>
      </p:pic>
      <p:sp>
        <p:nvSpPr>
          <p:cNvPr id="17" name="Text Box 5">
            <a:extLst>
              <a:ext uri="{FF2B5EF4-FFF2-40B4-BE49-F238E27FC236}">
                <a16:creationId xmlns:a16="http://schemas.microsoft.com/office/drawing/2014/main" id="{744114DA-D1BB-D449-6F79-5CEF2CD0C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7019618"/>
            <a:ext cx="13716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00000"/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ko-KR" altLang="en-US" sz="1500" dirty="0">
                <a:latin typeface="Times New Roman" panose="02020603050405020304" pitchFamily="18" charset="0"/>
                <a:ea typeface="굴림" panose="020B0600000101010101" pitchFamily="50" charset="-127"/>
              </a:rPr>
              <a:t>거친 분무</a:t>
            </a:r>
            <a:endParaRPr kumimoji="0" lang="en-US" altLang="ko-KR" sz="1500" b="0" dirty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DA681A23-0165-1BEB-CB9E-43BED52F4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7016256"/>
            <a:ext cx="13716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00000"/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Symbol" panose="05050102010706020507" pitchFamily="18" charset="2"/>
              <a:buChar char="-"/>
              <a:defRPr kumimoji="1" sz="200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ko-KR" altLang="en-US" sz="1500" dirty="0">
                <a:latin typeface="Times New Roman" panose="02020603050405020304" pitchFamily="18" charset="0"/>
                <a:ea typeface="굴림" panose="020B0600000101010101" pitchFamily="50" charset="-127"/>
              </a:rPr>
              <a:t>고운 분무</a:t>
            </a:r>
            <a:endParaRPr kumimoji="0" lang="en-US" altLang="ko-KR" sz="1500" b="0" dirty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1145BB8A-981B-858F-C4EA-F37358D4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6252" y="5469781"/>
            <a:ext cx="1542867" cy="1481153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0E3D257F-1D1E-F826-BF3E-B1B857B0C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4935" y="5476153"/>
            <a:ext cx="1542866" cy="14811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20A8F3-40A9-39DE-8B1F-7C2916CD0172}"/>
              </a:ext>
            </a:extLst>
          </p:cNvPr>
          <p:cNvSpPr txBox="1"/>
          <p:nvPr/>
        </p:nvSpPr>
        <p:spPr>
          <a:xfrm>
            <a:off x="319860" y="5647342"/>
            <a:ext cx="668528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</a:rPr>
              <a:t>분무 백신 접종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분무 백신 후 확인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감수 시험 종이 사용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분무 입자 확인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56536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3F9F1-ACD5-6D0F-F066-81B3FBDD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192D0-29B5-3547-B9C1-C835D964A69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방법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후 목표 항체가 및 균일도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233A7F-266F-C536-1F90-B40C840F909F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C85171-0CEA-4324-99B2-247DD8359D55}"/>
              </a:ext>
            </a:extLst>
          </p:cNvPr>
          <p:cNvSpPr txBox="1"/>
          <p:nvPr/>
        </p:nvSpPr>
        <p:spPr>
          <a:xfrm>
            <a:off x="1416622" y="1553311"/>
            <a:ext cx="668528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Noto Sans KR Medium"/>
                <a:ea typeface="Noto Sans KR Medium"/>
                <a:sym typeface="Wingdings"/>
              </a:rPr>
              <a:t>IBV </a:t>
            </a:r>
            <a:r>
              <a:rPr lang="ko-KR" altLang="en-US" sz="2000" dirty="0" err="1">
                <a:latin typeface="Noto Sans KR Medium"/>
                <a:ea typeface="Noto Sans KR Medium"/>
                <a:sym typeface="Wingdings"/>
              </a:rPr>
              <a:t>생독</a:t>
            </a: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 백신 접종 후 </a:t>
            </a:r>
            <a:r>
              <a:rPr lang="ko-KR" altLang="en-US" sz="2000" dirty="0" err="1">
                <a:latin typeface="Noto Sans KR Medium"/>
                <a:ea typeface="Noto Sans KR Medium"/>
                <a:sym typeface="Wingdings"/>
              </a:rPr>
              <a:t>방어능</a:t>
            </a: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 발현 소요 시간</a:t>
            </a:r>
            <a:endParaRPr lang="en-US" altLang="ko-KR" sz="20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분무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: 3-4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일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점안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: 4-7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일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음수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: 7-9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일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A735A99-5B4E-B1E0-06B6-6CEE98ED9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49" y="3119360"/>
            <a:ext cx="7201455" cy="35892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92F59C-CDED-3CE5-3B35-E9CAC6341894}"/>
              </a:ext>
            </a:extLst>
          </p:cNvPr>
          <p:cNvSpPr txBox="1"/>
          <p:nvPr/>
        </p:nvSpPr>
        <p:spPr>
          <a:xfrm>
            <a:off x="323053" y="4300613"/>
            <a:ext cx="1093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IB HI log2</a:t>
            </a:r>
          </a:p>
          <a:p>
            <a:pPr algn="ctr"/>
            <a:r>
              <a:rPr lang="en-US" altLang="ko-KR" b="1" dirty="0"/>
              <a:t>titer</a:t>
            </a:r>
            <a:endParaRPr lang="ko-KR" alt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03CEB-C44E-DB04-37E5-2FF7B5784FEB}"/>
              </a:ext>
            </a:extLst>
          </p:cNvPr>
          <p:cNvSpPr txBox="1"/>
          <p:nvPr/>
        </p:nvSpPr>
        <p:spPr>
          <a:xfrm>
            <a:off x="4584700" y="695248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/>
              <a:t>일령</a:t>
            </a:r>
            <a:endParaRPr lang="ko-KR" altLang="en-US" b="1" dirty="0"/>
          </a:p>
        </p:txBody>
      </p:sp>
      <p:sp>
        <p:nvSpPr>
          <p:cNvPr id="10" name="Line 15">
            <a:extLst>
              <a:ext uri="{FF2B5EF4-FFF2-40B4-BE49-F238E27FC236}">
                <a16:creationId xmlns:a16="http://schemas.microsoft.com/office/drawing/2014/main" id="{4B087968-6945-6675-0A44-118A30FAA9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6100" y="4391025"/>
            <a:ext cx="3581400" cy="0"/>
          </a:xfrm>
          <a:prstGeom prst="line">
            <a:avLst/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Line 14">
            <a:extLst>
              <a:ext uri="{FF2B5EF4-FFF2-40B4-BE49-F238E27FC236}">
                <a16:creationId xmlns:a16="http://schemas.microsoft.com/office/drawing/2014/main" id="{541F5D41-A5A6-8FAB-8C91-FAA9D61CFD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6100" y="3434748"/>
            <a:ext cx="0" cy="2785077"/>
          </a:xfrm>
          <a:prstGeom prst="line">
            <a:avLst/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042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649E3-86AC-11F7-83D3-58BC5D063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72D22D-C779-6172-2EB8-429449783B7D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방법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후 목표 항체가 및 균일도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F1C51F-F490-9388-DB39-E043AD1419B9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C85FA-FA42-3B6B-77F4-2FAA8D844481}"/>
              </a:ext>
            </a:extLst>
          </p:cNvPr>
          <p:cNvSpPr txBox="1"/>
          <p:nvPr/>
        </p:nvSpPr>
        <p:spPr>
          <a:xfrm>
            <a:off x="844630" y="1081321"/>
            <a:ext cx="668528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면역 수준 평가 </a:t>
            </a:r>
            <a:r>
              <a:rPr lang="en-US" altLang="ko-KR" sz="2000" dirty="0">
                <a:latin typeface="Noto Sans KR Medium"/>
                <a:ea typeface="Noto Sans KR Medium"/>
                <a:sym typeface="Wingdings"/>
              </a:rPr>
              <a:t>(</a:t>
            </a: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항체 </a:t>
            </a:r>
            <a:r>
              <a:rPr lang="ko-KR" altLang="en-US" sz="2000" dirty="0" err="1">
                <a:latin typeface="Noto Sans KR Medium"/>
                <a:ea typeface="Noto Sans KR Medium"/>
                <a:sym typeface="Wingdings"/>
              </a:rPr>
              <a:t>형성능</a:t>
            </a:r>
            <a:r>
              <a:rPr lang="en-US" altLang="ko-KR" sz="2000" dirty="0">
                <a:latin typeface="Noto Sans KR Medium"/>
                <a:ea typeface="Noto Sans KR Medium"/>
                <a:sym typeface="Wingdings"/>
              </a:rPr>
              <a:t>)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평균 항체가 및 균일도 측정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1600" dirty="0" err="1">
                <a:latin typeface="Noto Sans KR Medium"/>
                <a:ea typeface="Noto Sans KR Medium"/>
                <a:sym typeface="Wingdings"/>
              </a:rPr>
              <a:t>계군당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10~20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수 혈청 검사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HI,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ELISA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등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목표 항체가 및 균일도 설정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NDV 3log2 HI titer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및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95%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이상 항체 양성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IBV 6log2 HI titer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이상 및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95%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이상 항체 양성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,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균일도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&lt; 60%</a:t>
            </a:r>
          </a:p>
          <a:p>
            <a:pPr marL="285750" indent="-285750">
              <a:buFontTx/>
              <a:buChar char="-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IBDV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2500-8000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이상의 평균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ELISA titer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및 균일도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&lt; 30-45%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1A3345-E3B7-82F8-0C7B-F1E97B78DB0A}"/>
              </a:ext>
            </a:extLst>
          </p:cNvPr>
          <p:cNvSpPr txBox="1"/>
          <p:nvPr/>
        </p:nvSpPr>
        <p:spPr>
          <a:xfrm>
            <a:off x="844630" y="3619967"/>
            <a:ext cx="6685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Noto Sans KR Medium"/>
                <a:ea typeface="Noto Sans KR Medium"/>
                <a:sym typeface="Wingdings"/>
              </a:rPr>
              <a:t>IBV ELISA Vaccination efficacy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  <p:graphicFrame>
        <p:nvGraphicFramePr>
          <p:cNvPr id="9" name="Group 5">
            <a:extLst>
              <a:ext uri="{FF2B5EF4-FFF2-40B4-BE49-F238E27FC236}">
                <a16:creationId xmlns:a16="http://schemas.microsoft.com/office/drawing/2014/main" id="{915F65C6-4171-2DD5-FE22-3867F29CE6F5}"/>
              </a:ext>
            </a:extLst>
          </p:cNvPr>
          <p:cNvGraphicFramePr>
            <a:graphicFrameLocks noGrp="1"/>
          </p:cNvGraphicFramePr>
          <p:nvPr/>
        </p:nvGraphicFramePr>
        <p:xfrm>
          <a:off x="1628569" y="4020077"/>
          <a:ext cx="7772400" cy="3328418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1779956735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18851071"/>
                    </a:ext>
                  </a:extLst>
                </a:gridCol>
              </a:tblGrid>
              <a:tr h="461958"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그룹</a:t>
                      </a: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계군의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평균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ELISA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역가</a:t>
                      </a: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736163"/>
                  </a:ext>
                </a:extLst>
              </a:tr>
              <a:tr h="611245"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1. Mass type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백신과 같은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Mild vaccine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과 함께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낮은 공격접종 역가</a:t>
                      </a: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Very low titers,generally &lt;1000, often lower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9597"/>
                  </a:ext>
                </a:extLst>
              </a:tr>
              <a:tr h="611245"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2. Ark type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백신과 같은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Aggressive vaccine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과 함께 낮은 공격접종 역가</a:t>
                      </a: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Moderate titers, ~1000-2500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963873"/>
                  </a:ext>
                </a:extLst>
              </a:tr>
              <a:tr h="864686"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3. Ark type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백신과 같은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Aggressive vaccine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과 함께 높은 역가로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homologous challenge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Moderate titers, 2500-5000 in flocks, experiencing challenge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741634"/>
                  </a:ext>
                </a:extLst>
              </a:tr>
              <a:tr h="611245"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4.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적절하지 못한 백신으로 인한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Heterologous challenge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2900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87388">
                        <a:lnSpc>
                          <a:spcPts val="2400"/>
                        </a:lnSpc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525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995488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452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09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367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24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High titers, &gt; 5000, often 6000-14000, occasionally 18,000- 20,000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010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239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DEB65-1790-04DC-46D7-1BA03CB8F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F8C003-F3E7-8650-79D4-00C27BA6D3EF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방법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후 목표 항체가 및 균일도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61FE59-500A-6282-2430-1BEEA0ED5600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789C2E-BDD1-AD98-AC08-C898853EADC1}"/>
              </a:ext>
            </a:extLst>
          </p:cNvPr>
          <p:cNvSpPr txBox="1"/>
          <p:nvPr/>
        </p:nvSpPr>
        <p:spPr>
          <a:xfrm>
            <a:off x="1155700" y="1673155"/>
            <a:ext cx="6685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음수 접종 후 육성기 항체 </a:t>
            </a:r>
            <a:r>
              <a:rPr lang="ko-KR" altLang="en-US" sz="2000" dirty="0" err="1">
                <a:latin typeface="Noto Sans KR Medium"/>
                <a:ea typeface="Noto Sans KR Medium"/>
                <a:sym typeface="Wingdings"/>
              </a:rPr>
              <a:t>형성능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  <p:graphicFrame>
        <p:nvGraphicFramePr>
          <p:cNvPr id="7" name="Group 48">
            <a:extLst>
              <a:ext uri="{FF2B5EF4-FFF2-40B4-BE49-F238E27FC236}">
                <a16:creationId xmlns:a16="http://schemas.microsoft.com/office/drawing/2014/main" id="{39613A12-D39D-7CC4-1E34-B80188B56674}"/>
              </a:ext>
            </a:extLst>
          </p:cNvPr>
          <p:cNvGraphicFramePr>
            <a:graphicFrameLocks noGrp="1"/>
          </p:cNvGraphicFramePr>
          <p:nvPr/>
        </p:nvGraphicFramePr>
        <p:xfrm>
          <a:off x="607889" y="2333625"/>
          <a:ext cx="9469396" cy="450935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46967">
                  <a:extLst>
                    <a:ext uri="{9D8B030D-6E8A-4147-A177-3AD203B41FA5}">
                      <a16:colId xmlns:a16="http://schemas.microsoft.com/office/drawing/2014/main" val="880088171"/>
                    </a:ext>
                  </a:extLst>
                </a:gridCol>
                <a:gridCol w="925044">
                  <a:extLst>
                    <a:ext uri="{9D8B030D-6E8A-4147-A177-3AD203B41FA5}">
                      <a16:colId xmlns:a16="http://schemas.microsoft.com/office/drawing/2014/main" val="2372861601"/>
                    </a:ext>
                  </a:extLst>
                </a:gridCol>
                <a:gridCol w="1615857">
                  <a:extLst>
                    <a:ext uri="{9D8B030D-6E8A-4147-A177-3AD203B41FA5}">
                      <a16:colId xmlns:a16="http://schemas.microsoft.com/office/drawing/2014/main" val="296326556"/>
                    </a:ext>
                  </a:extLst>
                </a:gridCol>
                <a:gridCol w="1308640">
                  <a:extLst>
                    <a:ext uri="{9D8B030D-6E8A-4147-A177-3AD203B41FA5}">
                      <a16:colId xmlns:a16="http://schemas.microsoft.com/office/drawing/2014/main" val="2004634014"/>
                    </a:ext>
                  </a:extLst>
                </a:gridCol>
                <a:gridCol w="1308641">
                  <a:extLst>
                    <a:ext uri="{9D8B030D-6E8A-4147-A177-3AD203B41FA5}">
                      <a16:colId xmlns:a16="http://schemas.microsoft.com/office/drawing/2014/main" val="3161297247"/>
                    </a:ext>
                  </a:extLst>
                </a:gridCol>
                <a:gridCol w="3464247">
                  <a:extLst>
                    <a:ext uri="{9D8B030D-6E8A-4147-A177-3AD203B41FA5}">
                      <a16:colId xmlns:a16="http://schemas.microsoft.com/office/drawing/2014/main" val="634718325"/>
                    </a:ext>
                  </a:extLst>
                </a:gridCol>
              </a:tblGrid>
              <a:tr h="63809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주령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혈청수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검색질병</a:t>
                      </a: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/</a:t>
                      </a: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방법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평균항체가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(AV)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항체균일도</a:t>
                      </a:r>
                      <a:endParaRPr kumimoji="1" lang="ko-KR" altLang="en-US" sz="16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(%CV)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비 고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235182"/>
                  </a:ext>
                </a:extLst>
              </a:tr>
              <a:tr h="92938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5.50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5.60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730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33.6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27.5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45.5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 row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* 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백신접종 프로그램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ND, IB: 14, 21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일 음수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- IBD 10, 20, 30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일 음수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Tongue test: </a:t>
                      </a:r>
                      <a:r>
                        <a:rPr kumimoji="1" lang="ko-KR" altLang="en-US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접종율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45%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endParaRPr kumimoji="1" lang="en-US" altLang="ko-KR" sz="1600" b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endParaRPr kumimoji="1" lang="en-US" altLang="ko-KR" sz="1600" b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* 6</a:t>
                      </a:r>
                      <a:r>
                        <a:rPr kumimoji="1" lang="ko-KR" altLang="en-US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주령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목표 항체가 및 균일도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ND: &gt; 3 HI log2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- IB: &gt; 6 HI log2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      &gt; 95% +</a:t>
                      </a:r>
                      <a:r>
                        <a:rPr kumimoji="1" lang="en-US" altLang="ko-KR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ve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, &lt; 60 %CV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endParaRPr kumimoji="1" lang="en-US" altLang="ko-KR" sz="16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IBD: 2500-8000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      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&lt; 30-45 %CV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17" marB="52017" anchor="ctr" horzOverflow="overflow"/>
                </a:tc>
                <a:extLst>
                  <a:ext uri="{0D108BD9-81ED-4DB2-BD59-A6C34878D82A}">
                    <a16:rowId xmlns:a16="http://schemas.microsoft.com/office/drawing/2014/main" val="3441040134"/>
                  </a:ext>
                </a:extLst>
              </a:tr>
              <a:tr h="92938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1.25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4.90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97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120.0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115.0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97.3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45092"/>
                  </a:ext>
                </a:extLst>
              </a:tr>
              <a:tr h="92938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2.40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4.53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1131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108.8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119.0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69.9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48086"/>
                  </a:ext>
                </a:extLst>
              </a:tr>
              <a:tr h="10695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7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2.80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4.93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40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128.0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124.3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166.0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L="104034" marR="104034" marT="52025" marB="52025"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60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1051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877B8-42B1-6DD7-FEA5-E3E5168D7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E5E777-1E68-7CE2-F884-F63D77A037C7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방법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후 목표 항체가 및 균일도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4A4662-5E30-02A5-3BDC-DB646CFA289E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03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3" name="Group 48">
            <a:extLst>
              <a:ext uri="{FF2B5EF4-FFF2-40B4-BE49-F238E27FC236}">
                <a16:creationId xmlns:a16="http://schemas.microsoft.com/office/drawing/2014/main" id="{366BD182-5DC6-1B69-9CB4-EA9EC8A87B4F}"/>
              </a:ext>
            </a:extLst>
          </p:cNvPr>
          <p:cNvGraphicFramePr>
            <a:graphicFrameLocks noGrp="1"/>
          </p:cNvGraphicFramePr>
          <p:nvPr/>
        </p:nvGraphicFramePr>
        <p:xfrm>
          <a:off x="826817" y="2409825"/>
          <a:ext cx="8856437" cy="449580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92142">
                  <a:extLst>
                    <a:ext uri="{9D8B030D-6E8A-4147-A177-3AD203B41FA5}">
                      <a16:colId xmlns:a16="http://schemas.microsoft.com/office/drawing/2014/main" val="2256391751"/>
                    </a:ext>
                  </a:extLst>
                </a:gridCol>
                <a:gridCol w="865166">
                  <a:extLst>
                    <a:ext uri="{9D8B030D-6E8A-4147-A177-3AD203B41FA5}">
                      <a16:colId xmlns:a16="http://schemas.microsoft.com/office/drawing/2014/main" val="4010552588"/>
                    </a:ext>
                  </a:extLst>
                </a:gridCol>
                <a:gridCol w="1511261">
                  <a:extLst>
                    <a:ext uri="{9D8B030D-6E8A-4147-A177-3AD203B41FA5}">
                      <a16:colId xmlns:a16="http://schemas.microsoft.com/office/drawing/2014/main" val="4178361438"/>
                    </a:ext>
                  </a:extLst>
                </a:gridCol>
                <a:gridCol w="1223931">
                  <a:extLst>
                    <a:ext uri="{9D8B030D-6E8A-4147-A177-3AD203B41FA5}">
                      <a16:colId xmlns:a16="http://schemas.microsoft.com/office/drawing/2014/main" val="2828990376"/>
                    </a:ext>
                  </a:extLst>
                </a:gridCol>
                <a:gridCol w="1223932">
                  <a:extLst>
                    <a:ext uri="{9D8B030D-6E8A-4147-A177-3AD203B41FA5}">
                      <a16:colId xmlns:a16="http://schemas.microsoft.com/office/drawing/2014/main" val="3291456814"/>
                    </a:ext>
                  </a:extLst>
                </a:gridCol>
                <a:gridCol w="3240005">
                  <a:extLst>
                    <a:ext uri="{9D8B030D-6E8A-4147-A177-3AD203B41FA5}">
                      <a16:colId xmlns:a16="http://schemas.microsoft.com/office/drawing/2014/main" val="3451858167"/>
                    </a:ext>
                  </a:extLst>
                </a:gridCol>
              </a:tblGrid>
              <a:tr h="6402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주령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혈청수</a:t>
                      </a:r>
                      <a:endParaRPr kumimoji="1" lang="ko-KR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검색질병</a:t>
                      </a: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/</a:t>
                      </a: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방법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평균항체가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(AV)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항체균일도</a:t>
                      </a:r>
                      <a:endParaRPr kumimoji="1" lang="ko-KR" altLang="en-US" sz="16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(%CV)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ko-KR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비 고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072062"/>
                  </a:ext>
                </a:extLst>
              </a:tr>
              <a:tr h="9325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5.87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5.60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2226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14.1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19.1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46.7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 row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* 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백신접종 프로그램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ND, IB: 1-5, 15-20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일 분무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- IBD 10, 20, 30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일 음수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IBD Tongue test: </a:t>
                      </a:r>
                      <a:r>
                        <a:rPr kumimoji="1" lang="ko-KR" altLang="en-US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접종율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93%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endParaRPr kumimoji="1" lang="en-US" altLang="ko-KR" sz="1600" b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endParaRPr kumimoji="1" lang="en-US" altLang="ko-KR" sz="1600" b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* 6</a:t>
                      </a:r>
                      <a:r>
                        <a:rPr kumimoji="1" lang="ko-KR" altLang="en-US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주령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목표 항체가 및 균일도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ND: &gt; 3 HI log2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- IB: &gt; 6 HI log2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     &gt; 95% +</a:t>
                      </a:r>
                      <a:r>
                        <a:rPr kumimoji="1" lang="en-US" altLang="ko-KR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ve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,</a:t>
                      </a: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&lt; 60 %CV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endParaRPr kumimoji="1" lang="en-US" altLang="ko-KR" sz="16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- IBD: 2500-8000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        </a:t>
                      </a: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&lt; 30-45 %CV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val="1873753831"/>
                  </a:ext>
                </a:extLst>
              </a:tr>
              <a:tr h="9325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5.47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6.10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1842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20.3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22.5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40.0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84916"/>
                  </a:ext>
                </a:extLst>
              </a:tr>
              <a:tr h="9325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5.87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6.40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2255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33.4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19.7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37.0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834026"/>
                  </a:ext>
                </a:extLst>
              </a:tr>
              <a:tr h="105779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7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ND/HI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IB/HI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IBD/ELISA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3.13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7.30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3181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buFont typeface="Symbol" panose="05050102010706020507" pitchFamily="18" charset="2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00000"/>
                        <a:buFont typeface="Symbol" panose="05050102010706020507" pitchFamily="18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돋움체" panose="020B0609000101010101" pitchFamily="49" charset="-127"/>
                          <a:ea typeface="돋움체" panose="020B0609000101010101" pitchFamily="49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53.0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18.4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ko-KR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oto Sans KR Medium" panose="020B0600000000000000" pitchFamily="34" charset="-127"/>
                          <a:ea typeface="Noto Sans KR Medium" panose="020B0600000000000000" pitchFamily="34" charset="-127"/>
                        </a:rPr>
                        <a:t>30.3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oto Sans KR Medium" panose="020B0600000000000000" pitchFamily="34" charset="-127"/>
                        <a:ea typeface="Noto Sans KR Medium" panose="020B0600000000000000" pitchFamily="34" charset="-127"/>
                      </a:endParaRPr>
                    </a:p>
                  </a:txBody>
                  <a:tcPr marT="45727" marB="45727" anchor="ctr" horzOverflow="overflow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612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E1F6B90-1556-561D-8B71-F5E4D894E0C1}"/>
              </a:ext>
            </a:extLst>
          </p:cNvPr>
          <p:cNvSpPr txBox="1"/>
          <p:nvPr/>
        </p:nvSpPr>
        <p:spPr>
          <a:xfrm>
            <a:off x="1155700" y="1673155"/>
            <a:ext cx="6685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개선된 모델 </a:t>
            </a:r>
            <a:r>
              <a:rPr lang="ko-KR" altLang="en-US" sz="2000" dirty="0" err="1">
                <a:latin typeface="Noto Sans KR Medium"/>
                <a:ea typeface="Noto Sans KR Medium"/>
                <a:sym typeface="Wingdings"/>
              </a:rPr>
              <a:t>계군</a:t>
            </a: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 육성기 항체 </a:t>
            </a:r>
            <a:r>
              <a:rPr lang="ko-KR" altLang="en-US" sz="2000" dirty="0" err="1">
                <a:latin typeface="Noto Sans KR Medium"/>
                <a:ea typeface="Noto Sans KR Medium"/>
                <a:sym typeface="Wingdings"/>
              </a:rPr>
              <a:t>형성능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14508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002" cy="7560309"/>
            <a:chOff x="0" y="8"/>
            <a:chExt cx="10692002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8016" y="12"/>
              <a:ext cx="6853986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8"/>
              <a:ext cx="5988685" cy="7560309"/>
            </a:xfrm>
            <a:custGeom>
              <a:avLst/>
              <a:gdLst/>
              <a:ahLst/>
              <a:cxnLst/>
              <a:rect l="l" t="t" r="r" b="b"/>
              <a:pathLst>
                <a:path w="5988685" h="7560309">
                  <a:moveTo>
                    <a:pt x="5988240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4325747" y="7559992"/>
                  </a:lnTo>
                  <a:lnTo>
                    <a:pt x="5988240" y="0"/>
                  </a:lnTo>
                  <a:close/>
                </a:path>
              </a:pathLst>
            </a:custGeom>
            <a:solidFill>
              <a:srgbClr val="00371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/>
          <p:nvPr/>
        </p:nvSpPr>
        <p:spPr>
          <a:xfrm flipH="1">
            <a:off x="333777" y="1851721"/>
            <a:ext cx="105642" cy="2397318"/>
          </a:xfrm>
          <a:custGeom>
            <a:avLst/>
            <a:gdLst/>
            <a:ahLst/>
            <a:cxnLst/>
            <a:rect l="l" t="t" r="r" b="b"/>
            <a:pathLst>
              <a:path h="2010410">
                <a:moveTo>
                  <a:pt x="0" y="0"/>
                </a:moveTo>
                <a:lnTo>
                  <a:pt x="0" y="2010003"/>
                </a:lnTo>
              </a:path>
            </a:pathLst>
          </a:custGeom>
          <a:ln w="444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B33716-23D0-4C84-A758-2A897EFC019B}"/>
              </a:ext>
            </a:extLst>
          </p:cNvPr>
          <p:cNvSpPr txBox="1"/>
          <p:nvPr/>
        </p:nvSpPr>
        <p:spPr>
          <a:xfrm>
            <a:off x="594047" y="1851267"/>
            <a:ext cx="4189811" cy="143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normalizeH="0" baseline="0" noProof="0" dirty="0">
                <a:ln>
                  <a:noFill/>
                </a:ln>
                <a:solidFill>
                  <a:srgbClr val="006432"/>
                </a:solidFill>
                <a:effectLst/>
                <a:uLnTx/>
                <a:uFillTx/>
                <a:latin typeface="Noto Sans KR Medium" panose="020B0600000000000000" pitchFamily="34" charset="-127"/>
                <a:ea typeface="Noto Sans KR Medium" panose="020B0600000000000000" pitchFamily="34" charset="-127"/>
                <a:cs typeface="AvenirLTStd-Heavy"/>
              </a:rPr>
              <a:t>Chapter.4</a:t>
            </a:r>
          </a:p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 Medium" panose="020B0600000000000000" pitchFamily="34" charset="-127"/>
              <a:ea typeface="Noto Sans KR Medium" panose="020B0600000000000000" pitchFamily="34" charset="-127"/>
              <a:cs typeface="AvenirLTStd-Heavy"/>
            </a:endParaRPr>
          </a:p>
          <a:p>
            <a:pPr marL="12700" marR="0" lvl="0" indent="0" algn="l" defTabSz="914400" rtl="0" eaLnBrk="1" fontAlgn="auto" latinLnBrk="1" hangingPunct="1">
              <a:lnSpc>
                <a:spcPct val="15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Apple SD Gothic Neo"/>
              </a:rPr>
              <a:t>사후 관리 요령</a:t>
            </a:r>
            <a:endParaRPr lang="en-US" altLang="ko-KR" sz="2800" b="1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cs typeface="Apple SD Gothic Neo"/>
            </a:endParaRPr>
          </a:p>
        </p:txBody>
      </p:sp>
    </p:spTree>
    <p:extLst>
      <p:ext uri="{BB962C8B-B14F-4D97-AF65-F5344CB8AC3E}">
        <p14:creationId xmlns:p14="http://schemas.microsoft.com/office/powerpoint/2010/main" val="4079283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4FBB3-CCF9-F097-6560-90E248E5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0B63E5-2933-575E-1650-6AC3A028F7DD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사후관리 요령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후 평가의 중요성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E16B95-853B-CAE9-54EA-64253C5BAB9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356916F0-AD15-0624-B22A-33C3778C8BED}"/>
              </a:ext>
            </a:extLst>
          </p:cNvPr>
          <p:cNvGraphicFramePr/>
          <p:nvPr/>
        </p:nvGraphicFramePr>
        <p:xfrm>
          <a:off x="2754313" y="4319521"/>
          <a:ext cx="5029200" cy="3022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1F00AA2-CDEC-E312-ED9A-510D70E4E944}"/>
              </a:ext>
            </a:extLst>
          </p:cNvPr>
          <p:cNvSpPr txBox="1"/>
          <p:nvPr/>
        </p:nvSpPr>
        <p:spPr>
          <a:xfrm>
            <a:off x="469900" y="1165324"/>
            <a:ext cx="7772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Noto Sans KR Medium"/>
                <a:ea typeface="Noto Sans KR Medium"/>
                <a:sym typeface="Wingdings"/>
              </a:rPr>
              <a:t>백신 후 항체 평가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ELISA</a:t>
            </a:r>
          </a:p>
          <a:p>
            <a:pPr marL="285750" indent="-285750">
              <a:buFontTx/>
              <a:buChar char="-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IBV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는 항원 특이성이 높음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상용화된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ELISA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키트는 주로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Mass type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항원 기반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QX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형 백신 접종 후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ELISA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를 할 경우 음성으로 나오는 경우 있음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 panose="05000000000000000000" pitchFamily="2" charset="2"/>
              </a:rPr>
              <a:t>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검사 결과 해석의 어려움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en-US" altLang="ko-KR" sz="1600" b="1" dirty="0">
                <a:solidFill>
                  <a:srgbClr val="C00000"/>
                </a:solidFill>
                <a:latin typeface="Noto Sans KR Medium"/>
                <a:ea typeface="Noto Sans KR Medium"/>
                <a:sym typeface="Wingdings"/>
              </a:rPr>
              <a:t>HI</a:t>
            </a:r>
            <a:r>
              <a:rPr lang="ko-KR" altLang="en-US" sz="1600" b="1" dirty="0">
                <a:solidFill>
                  <a:srgbClr val="C00000"/>
                </a:solidFill>
                <a:latin typeface="Noto Sans KR Medium"/>
                <a:ea typeface="Noto Sans KR Medium"/>
                <a:sym typeface="Wingdings"/>
              </a:rPr>
              <a:t> </a:t>
            </a:r>
            <a:r>
              <a:rPr lang="en-US" altLang="ko-KR" sz="1600" b="1" dirty="0">
                <a:solidFill>
                  <a:srgbClr val="C00000"/>
                </a:solidFill>
                <a:latin typeface="Noto Sans KR Medium"/>
                <a:ea typeface="Noto Sans KR Medium"/>
                <a:sym typeface="Wingdings"/>
              </a:rPr>
              <a:t>test</a:t>
            </a:r>
          </a:p>
          <a:p>
            <a:pPr marL="285750" indent="-285750">
              <a:buFontTx/>
              <a:buChar char="-"/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Mass type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항원을 이용한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HI test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널리 활용됨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최근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3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세대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QX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형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IBV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항원을 이용한 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HI test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시험이 확립됨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  <a:p>
            <a:pPr>
              <a:defRPr/>
            </a:pPr>
            <a:r>
              <a:rPr lang="en-US" altLang="ko-KR" sz="1600" dirty="0">
                <a:latin typeface="Noto Sans KR Medium"/>
                <a:ea typeface="Noto Sans KR Medium"/>
                <a:sym typeface="Wingdings" panose="05000000000000000000" pitchFamily="2" charset="2"/>
              </a:rPr>
              <a:t></a:t>
            </a:r>
            <a:r>
              <a:rPr lang="en-US" altLang="ko-KR" sz="1600" dirty="0">
                <a:latin typeface="Noto Sans KR Medium"/>
                <a:ea typeface="Noto Sans KR Medium"/>
                <a:sym typeface="Wingdings"/>
              </a:rPr>
              <a:t> </a:t>
            </a:r>
            <a:r>
              <a:rPr lang="ko-KR" altLang="en-US" sz="1600" dirty="0">
                <a:latin typeface="Noto Sans KR Medium"/>
                <a:ea typeface="Noto Sans KR Medium"/>
                <a:sym typeface="Wingdings"/>
              </a:rPr>
              <a:t>실제 감염 의심 농가 및 정상 농가 간의 혈청 검사 결과값에서도 차이가 있음이 확인</a:t>
            </a:r>
            <a:endParaRPr lang="en-US" altLang="ko-KR" sz="1600" dirty="0">
              <a:latin typeface="Noto Sans KR Medium"/>
              <a:ea typeface="Noto Sans KR Mediu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09802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32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사후관리 요령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후 평가의 중요성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A41AF0-0D54-DCDF-904A-70FF86C0CE1F}"/>
              </a:ext>
            </a:extLst>
          </p:cNvPr>
          <p:cNvSpPr txBox="1"/>
          <p:nvPr/>
        </p:nvSpPr>
        <p:spPr>
          <a:xfrm>
            <a:off x="1455439" y="1186043"/>
            <a:ext cx="9225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후 평가를 통해 백신이 제대로 접종되었는지 확인할 것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A6A5B2-8E53-3379-F447-1132ED4B5519}"/>
              </a:ext>
            </a:extLst>
          </p:cNvPr>
          <p:cNvSpPr txBox="1"/>
          <p:nvPr/>
        </p:nvSpPr>
        <p:spPr>
          <a:xfrm>
            <a:off x="241300" y="2103351"/>
            <a:ext cx="1222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항체  평가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0F437F-CFC2-A66D-2B96-BB8358FFADD3}"/>
              </a:ext>
            </a:extLst>
          </p:cNvPr>
          <p:cNvSpPr txBox="1"/>
          <p:nvPr/>
        </p:nvSpPr>
        <p:spPr>
          <a:xfrm>
            <a:off x="674913" y="3255589"/>
            <a:ext cx="3505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특이적 항원을 이용한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HI test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결과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</a:t>
            </a:r>
          </a:p>
          <a:p>
            <a:pPr algn="ctr"/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</a:t>
            </a:r>
            <a:r>
              <a:rPr lang="en-US" altLang="ko-KR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2 ~ 3</a:t>
            </a:r>
            <a:r>
              <a:rPr lang="ko-KR" altLang="en-US" sz="14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주 후 항체반전 확인 가능</a:t>
            </a:r>
            <a:endParaRPr lang="en-US" altLang="ko-KR" sz="14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D24A20B9-AA96-358A-25E7-CD3741EBC6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544761"/>
              </p:ext>
            </p:extLst>
          </p:nvPr>
        </p:nvGraphicFramePr>
        <p:xfrm>
          <a:off x="4813300" y="2356029"/>
          <a:ext cx="58039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75D164E-A61A-3C61-EEE8-F44B59A8503C}"/>
              </a:ext>
            </a:extLst>
          </p:cNvPr>
          <p:cNvCxnSpPr/>
          <p:nvPr/>
        </p:nvCxnSpPr>
        <p:spPr>
          <a:xfrm>
            <a:off x="5544190" y="4870629"/>
            <a:ext cx="4953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>
            <a:extLst>
              <a:ext uri="{FF2B5EF4-FFF2-40B4-BE49-F238E27FC236}">
                <a16:creationId xmlns:a16="http://schemas.microsoft.com/office/drawing/2014/main" id="{141357AC-1DEC-9245-BA5C-813AF3185203}"/>
              </a:ext>
            </a:extLst>
          </p:cNvPr>
          <p:cNvSpPr txBox="1"/>
          <p:nvPr/>
        </p:nvSpPr>
        <p:spPr>
          <a:xfrm>
            <a:off x="6038209" y="7073158"/>
            <a:ext cx="1055381" cy="2189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100" b="1" dirty="0"/>
              <a:t>음수백신 접종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A92CEDA-B25B-62EB-73CF-B7BD2E048061}"/>
              </a:ext>
            </a:extLst>
          </p:cNvPr>
          <p:cNvCxnSpPr/>
          <p:nvPr/>
        </p:nvCxnSpPr>
        <p:spPr>
          <a:xfrm>
            <a:off x="6337300" y="7004229"/>
            <a:ext cx="457200" cy="0"/>
          </a:xfrm>
          <a:prstGeom prst="line">
            <a:avLst/>
          </a:prstGeom>
          <a:ln w="28575">
            <a:solidFill>
              <a:srgbClr val="0037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FD7481BE-D55F-5F93-EB52-26A57B18CFCA}"/>
              </a:ext>
            </a:extLst>
          </p:cNvPr>
          <p:cNvSpPr/>
          <p:nvPr/>
        </p:nvSpPr>
        <p:spPr>
          <a:xfrm rot="20064573">
            <a:off x="8485322" y="4189882"/>
            <a:ext cx="1521461" cy="3703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2A686F14-B192-E936-1453-A3A74027273D}"/>
              </a:ext>
            </a:extLst>
          </p:cNvPr>
          <p:cNvSpPr txBox="1"/>
          <p:nvPr/>
        </p:nvSpPr>
        <p:spPr>
          <a:xfrm>
            <a:off x="9199282" y="4761146"/>
            <a:ext cx="1055381" cy="218965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b="1" dirty="0"/>
              <a:t>양성 </a:t>
            </a:r>
            <a:r>
              <a:rPr lang="ko-KR" altLang="en-US" sz="1100" b="1" dirty="0" err="1"/>
              <a:t>기준값</a:t>
            </a:r>
            <a:endParaRPr lang="ko-KR" altLang="en-US" sz="1100" b="1" dirty="0"/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2FC39A1D-D798-82DE-A5AF-6FD13052B8F1}"/>
              </a:ext>
            </a:extLst>
          </p:cNvPr>
          <p:cNvSpPr/>
          <p:nvPr/>
        </p:nvSpPr>
        <p:spPr>
          <a:xfrm>
            <a:off x="2010709" y="4294311"/>
            <a:ext cx="6096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ECA898-3F94-3A7D-3221-7D4C8A96BCE0}"/>
              </a:ext>
            </a:extLst>
          </p:cNvPr>
          <p:cNvSpPr txBox="1"/>
          <p:nvPr/>
        </p:nvSpPr>
        <p:spPr>
          <a:xfrm>
            <a:off x="544830" y="5560065"/>
            <a:ext cx="4051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항체 역가 모니터링을 통한</a:t>
            </a:r>
            <a:b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</a:b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 내 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 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질병 관리 </a:t>
            </a:r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0869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936AC5-FBE5-1416-78B4-CD1230ECB273}"/>
              </a:ext>
            </a:extLst>
          </p:cNvPr>
          <p:cNvSpPr txBox="1"/>
          <p:nvPr/>
        </p:nvSpPr>
        <p:spPr>
          <a:xfrm>
            <a:off x="1765299" y="220894"/>
            <a:ext cx="8928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중국 유래 신종변이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(3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QX-IBV) 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대응방법 요약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FF60D6-24A2-4E06-99E6-57E558216385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A41AF0-0D54-DCDF-904A-70FF86C0CE1F}"/>
              </a:ext>
            </a:extLst>
          </p:cNvPr>
          <p:cNvSpPr txBox="1"/>
          <p:nvPr/>
        </p:nvSpPr>
        <p:spPr>
          <a:xfrm>
            <a:off x="1562658" y="2245339"/>
            <a:ext cx="733515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첫번째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en-US" altLang="ko-KR" sz="2000" b="1" u="sng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000" b="1" u="sng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000" b="1" u="sng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2000" b="1" u="sng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 맞는 백신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선정</a:t>
            </a:r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두번째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초기 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IB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면역 형성을 통한 </a:t>
            </a:r>
            <a:r>
              <a:rPr lang="en-US" altLang="ko-KR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Y280 </a:t>
            </a:r>
            <a:r>
              <a:rPr lang="ko-KR" altLang="en-US" sz="20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복합 감염 피해 최소화</a:t>
            </a:r>
            <a:endParaRPr lang="en-US" altLang="ko-KR" sz="20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세번째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접종 후 평가를 통한 백신 접종 성공 여부 모니터링</a:t>
            </a:r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네번째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000" b="1" u="sng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바이러스 함량</a:t>
            </a:r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이 충분한지 함량 검사 결과 확인</a:t>
            </a:r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3DD998-834C-3B8D-4786-5658D94AF5EE}"/>
              </a:ext>
            </a:extLst>
          </p:cNvPr>
          <p:cNvSpPr txBox="1"/>
          <p:nvPr/>
        </p:nvSpPr>
        <p:spPr>
          <a:xfrm>
            <a:off x="695722" y="1193544"/>
            <a:ext cx="9301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</a:t>
            </a:r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변이</a:t>
            </a:r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 </a:t>
            </a:r>
            <a:r>
              <a:rPr lang="ko-KR" altLang="en-US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에는 </a:t>
            </a:r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 백신</a:t>
            </a:r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 </a:t>
            </a:r>
            <a:r>
              <a:rPr lang="ko-KR" altLang="en-US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으로</a:t>
            </a:r>
            <a:endParaRPr lang="ko-KR" altLang="en-US" sz="2800" b="1" dirty="0">
              <a:solidFill>
                <a:srgbClr val="C00000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A761BB-09BF-8B15-ABAC-1D3BA9BB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297" y="5083176"/>
            <a:ext cx="762723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333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DFDAE4-0685-28B0-31BF-A603BFC44BB8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0E43AD-93A1-FB43-F25E-4E99ECA0031B}"/>
              </a:ext>
            </a:extLst>
          </p:cNvPr>
          <p:cNvSpPr txBox="1"/>
          <p:nvPr/>
        </p:nvSpPr>
        <p:spPr>
          <a:xfrm>
            <a:off x="695722" y="195560"/>
            <a:ext cx="9301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</a:t>
            </a:r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변이</a:t>
            </a:r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 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에는 </a:t>
            </a:r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 백신</a:t>
            </a:r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 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으로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A96194-364F-9EFC-4485-3FDC2C3ECF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2318170"/>
            <a:ext cx="1032604" cy="187925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E56A84E-B8C4-7F64-84E7-95BBB94317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11" y="1771406"/>
            <a:ext cx="4400119" cy="283878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45A365E-8BC6-764B-295D-41A3D6D12E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0" y="2286957"/>
            <a:ext cx="1041640" cy="203165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56CF304-AC52-8493-1C4E-13F6784A20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80" y="1941799"/>
            <a:ext cx="3965338" cy="25378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DE7041-89DD-7739-6E04-3704C201572C}"/>
              </a:ext>
            </a:extLst>
          </p:cNvPr>
          <p:cNvSpPr txBox="1"/>
          <p:nvPr/>
        </p:nvSpPr>
        <p:spPr>
          <a:xfrm>
            <a:off x="617935" y="1074320"/>
            <a:ext cx="9301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 </a:t>
            </a:r>
            <a:r>
              <a:rPr lang="ko-KR" altLang="en-US" sz="3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국내 최초의 </a:t>
            </a:r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32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 IB &amp; NIB </a:t>
            </a:r>
            <a:r>
              <a:rPr lang="ko-KR" altLang="en-US" sz="3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백신 </a:t>
            </a:r>
            <a:r>
              <a:rPr lang="en-US" altLang="ko-KR" sz="32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</a:t>
            </a:r>
            <a:endParaRPr lang="ko-KR" altLang="en-US" sz="28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EF56CFF-2F73-E118-E344-8ED4A4BB5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302" y="4470206"/>
            <a:ext cx="10012196" cy="293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416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8CF59E56-35F8-2130-13C0-65BFFF471E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899965"/>
              </p:ext>
            </p:extLst>
          </p:nvPr>
        </p:nvGraphicFramePr>
        <p:xfrm>
          <a:off x="508836" y="3274574"/>
          <a:ext cx="4837864" cy="379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60412F2-C4DB-3959-C152-297CB16170F0}"/>
              </a:ext>
            </a:extLst>
          </p:cNvPr>
          <p:cNvSpPr txBox="1"/>
          <p:nvPr/>
        </p:nvSpPr>
        <p:spPr>
          <a:xfrm>
            <a:off x="1765299" y="220894"/>
            <a:ext cx="8928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포울가드</a:t>
            </a:r>
            <a:r>
              <a:rPr lang="en-US" altLang="ko-KR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</a:t>
            </a:r>
            <a:r>
              <a:rPr lang="ko-KR" altLang="en-US" sz="2400" b="1" kern="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포울세이프</a:t>
            </a:r>
            <a:r>
              <a:rPr lang="ko-KR" altLang="en-US" sz="24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실제 농장 접종 사례</a:t>
            </a:r>
            <a:endParaRPr lang="en-US" altLang="ko-KR" sz="24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78223B-7F23-43E3-1D6B-400206C5771D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graphicFrame>
        <p:nvGraphicFramePr>
          <p:cNvPr id="14" name="차트 13">
            <a:extLst>
              <a:ext uri="{FF2B5EF4-FFF2-40B4-BE49-F238E27FC236}">
                <a16:creationId xmlns:a16="http://schemas.microsoft.com/office/drawing/2014/main" id="{A3BA1DE3-A46E-A83C-DC87-6A5F89B7FB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0275378"/>
              </p:ext>
            </p:extLst>
          </p:nvPr>
        </p:nvGraphicFramePr>
        <p:xfrm>
          <a:off x="5346700" y="3274574"/>
          <a:ext cx="5066897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">
            <a:extLst>
              <a:ext uri="{FF2B5EF4-FFF2-40B4-BE49-F238E27FC236}">
                <a16:creationId xmlns:a16="http://schemas.microsoft.com/office/drawing/2014/main" id="{6F661AFA-B9D5-23D7-7E50-287F6EDE4850}"/>
              </a:ext>
            </a:extLst>
          </p:cNvPr>
          <p:cNvSpPr txBox="1"/>
          <p:nvPr/>
        </p:nvSpPr>
        <p:spPr>
          <a:xfrm>
            <a:off x="6382577" y="7052226"/>
            <a:ext cx="1174751" cy="3046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음수백신 접종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07CEDE-178A-50EA-0CC3-69B64BDA04F7}"/>
              </a:ext>
            </a:extLst>
          </p:cNvPr>
          <p:cNvSpPr txBox="1"/>
          <p:nvPr/>
        </p:nvSpPr>
        <p:spPr>
          <a:xfrm rot="16200000">
            <a:off x="-116539" y="4806720"/>
            <a:ext cx="9429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en-US" altLang="ko-KR" dirty="0"/>
              <a:t>HI titer</a:t>
            </a:r>
            <a:endParaRPr lang="ko-KR" altLang="ko-KR" dirty="0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4B57DD4-C8D5-7F8E-56D8-5568DE73AA97}"/>
              </a:ext>
            </a:extLst>
          </p:cNvPr>
          <p:cNvCxnSpPr>
            <a:cxnSpLocks/>
          </p:cNvCxnSpPr>
          <p:nvPr/>
        </p:nvCxnSpPr>
        <p:spPr>
          <a:xfrm>
            <a:off x="6110287" y="5058082"/>
            <a:ext cx="4191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477BFB5A-1FFA-E718-ED98-5387129FF39B}"/>
              </a:ext>
            </a:extLst>
          </p:cNvPr>
          <p:cNvCxnSpPr>
            <a:cxnSpLocks/>
          </p:cNvCxnSpPr>
          <p:nvPr/>
        </p:nvCxnSpPr>
        <p:spPr>
          <a:xfrm>
            <a:off x="785302" y="4978707"/>
            <a:ext cx="436732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4EAD12E-6D77-972F-A23B-E4BA990A1D27}"/>
              </a:ext>
            </a:extLst>
          </p:cNvPr>
          <p:cNvSpPr txBox="1"/>
          <p:nvPr/>
        </p:nvSpPr>
        <p:spPr>
          <a:xfrm>
            <a:off x="639158" y="2899459"/>
            <a:ext cx="4169725" cy="35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68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en-US" altLang="ko-KR" b="1" dirty="0">
                <a:solidFill>
                  <a:srgbClr val="003710"/>
                </a:solidFill>
              </a:rPr>
              <a:t>A </a:t>
            </a:r>
            <a:r>
              <a:rPr lang="ko-KR" altLang="en-US" b="1" dirty="0">
                <a:solidFill>
                  <a:srgbClr val="003710"/>
                </a:solidFill>
              </a:rPr>
              <a:t>농장 </a:t>
            </a:r>
            <a:r>
              <a:rPr lang="ko-KR" altLang="en-US" dirty="0"/>
              <a:t>백신 접종 후 </a:t>
            </a:r>
            <a:r>
              <a:rPr lang="en-US" altLang="ko-KR" dirty="0"/>
              <a:t>QX-IBV </a:t>
            </a:r>
            <a:r>
              <a:rPr lang="ko-KR" altLang="en-US" dirty="0"/>
              <a:t>항체 평가 </a:t>
            </a:r>
            <a:r>
              <a:rPr lang="en-US" altLang="ko-KR" dirty="0"/>
              <a:t>(</a:t>
            </a:r>
            <a:r>
              <a:rPr lang="ko-KR" altLang="en-US" dirty="0"/>
              <a:t>육계</a:t>
            </a:r>
            <a:r>
              <a:rPr lang="en-US" altLang="ko-KR" dirty="0"/>
              <a:t>)</a:t>
            </a:r>
            <a:endParaRPr lang="ko-KR" altLang="ko-KR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974C27-0C68-E7A2-CF67-8A4E4C2E4D56}"/>
              </a:ext>
            </a:extLst>
          </p:cNvPr>
          <p:cNvSpPr txBox="1"/>
          <p:nvPr/>
        </p:nvSpPr>
        <p:spPr>
          <a:xfrm>
            <a:off x="5922962" y="2831100"/>
            <a:ext cx="4378325" cy="35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68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cs typeface="+mn-cs"/>
              </a:defRPr>
            </a:pPr>
            <a:r>
              <a:rPr lang="en-US" altLang="ko-KR" b="1" dirty="0">
                <a:solidFill>
                  <a:srgbClr val="003710"/>
                </a:solidFill>
              </a:rPr>
              <a:t>B </a:t>
            </a:r>
            <a:r>
              <a:rPr lang="ko-KR" altLang="en-US" b="1" dirty="0">
                <a:solidFill>
                  <a:srgbClr val="003710"/>
                </a:solidFill>
              </a:rPr>
              <a:t>농장 </a:t>
            </a:r>
            <a:r>
              <a:rPr lang="ko-KR" altLang="en-US" dirty="0"/>
              <a:t>백신 접종 후 </a:t>
            </a:r>
            <a:r>
              <a:rPr lang="en-US" altLang="ko-KR" dirty="0"/>
              <a:t>QX-IBV </a:t>
            </a:r>
            <a:r>
              <a:rPr lang="ko-KR" altLang="en-US" dirty="0"/>
              <a:t>항체 평가</a:t>
            </a:r>
            <a:r>
              <a:rPr lang="en-US" altLang="ko-KR" dirty="0"/>
              <a:t>(</a:t>
            </a:r>
            <a:r>
              <a:rPr lang="ko-KR" altLang="en-US" dirty="0" err="1"/>
              <a:t>산란계</a:t>
            </a:r>
            <a:r>
              <a:rPr lang="en-US" altLang="ko-KR" dirty="0"/>
              <a:t>)</a:t>
            </a:r>
            <a:endParaRPr lang="ko-KR" altLang="ko-KR" dirty="0"/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28D6F586-86F5-5441-E317-9D4807D9CE89}"/>
              </a:ext>
            </a:extLst>
          </p:cNvPr>
          <p:cNvSpPr txBox="1"/>
          <p:nvPr/>
        </p:nvSpPr>
        <p:spPr>
          <a:xfrm>
            <a:off x="8921152" y="4960609"/>
            <a:ext cx="1055381" cy="218965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b="1" dirty="0"/>
              <a:t>양성 </a:t>
            </a:r>
            <a:r>
              <a:rPr lang="ko-KR" altLang="en-US" sz="1100" b="1" dirty="0" err="1"/>
              <a:t>기준값</a:t>
            </a:r>
            <a:endParaRPr lang="ko-KR" altLang="en-US" sz="1100" b="1" dirty="0"/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E95ED5DC-013C-C4C9-0878-B0643CCFDEE0}"/>
              </a:ext>
            </a:extLst>
          </p:cNvPr>
          <p:cNvSpPr txBox="1"/>
          <p:nvPr/>
        </p:nvSpPr>
        <p:spPr>
          <a:xfrm>
            <a:off x="1668640" y="4851126"/>
            <a:ext cx="1055381" cy="218965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b="1" dirty="0"/>
              <a:t>양성 </a:t>
            </a:r>
            <a:r>
              <a:rPr lang="ko-KR" altLang="en-US" sz="1100" b="1" dirty="0" err="1"/>
              <a:t>기준값</a:t>
            </a:r>
            <a:endParaRPr lang="ko-KR" altLang="en-US" sz="1100" b="1" dirty="0"/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15FC2A8B-247C-334F-54D7-E0C2D570EF66}"/>
              </a:ext>
            </a:extLst>
          </p:cNvPr>
          <p:cNvSpPr txBox="1"/>
          <p:nvPr/>
        </p:nvSpPr>
        <p:spPr>
          <a:xfrm>
            <a:off x="1549270" y="7023095"/>
            <a:ext cx="1174751" cy="3046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b="1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음수백신 접종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26E6824-B8C3-19F8-A660-2F19365C1DD4}"/>
              </a:ext>
            </a:extLst>
          </p:cNvPr>
          <p:cNvSpPr/>
          <p:nvPr/>
        </p:nvSpPr>
        <p:spPr>
          <a:xfrm>
            <a:off x="1815078" y="6663327"/>
            <a:ext cx="697089" cy="3046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A93B3E54-7D8D-CC55-E822-90B7552A03BF}"/>
              </a:ext>
            </a:extLst>
          </p:cNvPr>
          <p:cNvSpPr/>
          <p:nvPr/>
        </p:nvSpPr>
        <p:spPr>
          <a:xfrm>
            <a:off x="6670599" y="6692457"/>
            <a:ext cx="532944" cy="300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3B55325-EA60-1A25-DB31-94FF8B4CBC64}"/>
              </a:ext>
            </a:extLst>
          </p:cNvPr>
          <p:cNvSpPr txBox="1"/>
          <p:nvPr/>
        </p:nvSpPr>
        <p:spPr>
          <a:xfrm>
            <a:off x="357642" y="1027918"/>
            <a:ext cx="8928100" cy="1376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A </a:t>
            </a:r>
            <a:r>
              <a:rPr lang="ko-KR" altLang="en-US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</a:t>
            </a:r>
            <a:r>
              <a:rPr lang="en-US" altLang="ko-KR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, B </a:t>
            </a:r>
            <a:r>
              <a:rPr lang="ko-KR" altLang="en-US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농장 실제 접종 후 </a:t>
            </a:r>
            <a:r>
              <a:rPr lang="en-US" altLang="ko-KR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QX-IBV</a:t>
            </a:r>
            <a:r>
              <a:rPr lang="ko-KR" altLang="en-US" sz="18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 대한 항체 평가 진행 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및 백신 접종 반응 확인 </a:t>
            </a:r>
            <a:endParaRPr lang="en-US" altLang="ko-KR" sz="18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ko-KR" altLang="en-US" sz="2000" b="1" u="sng" dirty="0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접종 </a:t>
            </a:r>
            <a:r>
              <a:rPr lang="en-US" altLang="ko-KR" sz="2000" b="1" u="sng" dirty="0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2~3</a:t>
            </a:r>
            <a:r>
              <a:rPr lang="ko-KR" altLang="en-US" sz="2000" b="1" u="sng" dirty="0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주 후 부터 </a:t>
            </a:r>
            <a:r>
              <a:rPr lang="ko-KR" altLang="en-US" sz="2000" b="1" u="sng" dirty="0" err="1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항체값</a:t>
            </a:r>
            <a:r>
              <a:rPr lang="ko-KR" altLang="en-US" sz="2000" b="1" u="sng" dirty="0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  <a:sym typeface="Wingdings" panose="05000000000000000000" pitchFamily="2" charset="2"/>
              </a:rPr>
              <a:t> 반전 확인</a:t>
            </a:r>
            <a:endParaRPr lang="en-US" altLang="ko-KR" sz="2000" b="1" u="sng" dirty="0">
              <a:solidFill>
                <a:srgbClr val="003710"/>
              </a:solidFill>
              <a:latin typeface="Noto Sans KR Medium" panose="020B0600000000000000" pitchFamily="34" charset="-127"/>
              <a:ea typeface="Noto Sans KR Medium" panose="020B0600000000000000" pitchFamily="34" charset="-127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ko-KR" altLang="en-US" sz="2000" b="1" u="sng" dirty="0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접종 후 호흡기 등 백신 접종 반응 </a:t>
            </a:r>
            <a:r>
              <a:rPr lang="en-US" altLang="ko-KR" sz="2000" b="1" u="sng" dirty="0">
                <a:solidFill>
                  <a:srgbClr val="00371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6435872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EA3262A-854B-8CD4-CEAC-0BA2EBCE1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1" y="1343025"/>
            <a:ext cx="10680700" cy="280690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6EDB37B-EA3A-E3EA-FE9A-7A1DD216E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9" y="3552825"/>
            <a:ext cx="10580182" cy="38862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54AD-EDBD-77F4-BA9C-54292623C8C0}"/>
              </a:ext>
            </a:extLst>
          </p:cNvPr>
          <p:cNvSpPr txBox="1"/>
          <p:nvPr/>
        </p:nvSpPr>
        <p:spPr>
          <a:xfrm>
            <a:off x="2680855" y="3579812"/>
            <a:ext cx="5361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</a:t>
            </a:r>
            <a:r>
              <a:rPr lang="en-US" altLang="ko-KR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변이</a:t>
            </a:r>
            <a:r>
              <a:rPr lang="en-US" altLang="ko-KR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 </a:t>
            </a:r>
            <a:r>
              <a:rPr lang="ko-KR" altLang="en-US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에는 </a:t>
            </a:r>
            <a:r>
              <a:rPr lang="en-US" altLang="ko-KR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“</a:t>
            </a:r>
            <a:r>
              <a:rPr lang="ko-KR" altLang="en-US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새로운 백신</a:t>
            </a:r>
            <a:r>
              <a:rPr lang="en-US" altLang="ko-KR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” </a:t>
            </a:r>
            <a:r>
              <a:rPr lang="ko-KR" altLang="en-US" sz="18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으로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A75451-B078-3030-718F-4C4555928D98}"/>
              </a:ext>
            </a:extLst>
          </p:cNvPr>
          <p:cNvSpPr txBox="1"/>
          <p:nvPr/>
        </p:nvSpPr>
        <p:spPr>
          <a:xfrm>
            <a:off x="695722" y="195560"/>
            <a:ext cx="7013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400" b="1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포울세이프</a:t>
            </a:r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/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가드 권장 백신프로그램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2CD95F-AE15-1F65-4795-CE11A97AF37F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E4B6F0F-1454-0E09-CB9F-C50D0D9205A9}"/>
              </a:ext>
            </a:extLst>
          </p:cNvPr>
          <p:cNvSpPr/>
          <p:nvPr/>
        </p:nvSpPr>
        <p:spPr>
          <a:xfrm>
            <a:off x="165100" y="4149934"/>
            <a:ext cx="5181600" cy="4696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748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8952F80-A482-88D3-2509-3D193AC31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1" y="1266825"/>
            <a:ext cx="6172200" cy="5867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CE4F2F-BF31-FF68-1E44-1ED566E8C970}"/>
              </a:ext>
            </a:extLst>
          </p:cNvPr>
          <p:cNvSpPr txBox="1"/>
          <p:nvPr/>
        </p:nvSpPr>
        <p:spPr>
          <a:xfrm>
            <a:off x="698500" y="236284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3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세대 </a:t>
            </a:r>
            <a:r>
              <a:rPr lang="en-US" altLang="ko-KR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QX-IB</a:t>
            </a:r>
            <a:r>
              <a:rPr lang="ko-KR" altLang="en-US" sz="2400" b="1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혈청검사 가이드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1CFFCA-6C9F-8036-27B6-38B89461CF42}"/>
              </a:ext>
            </a:extLst>
          </p:cNvPr>
          <p:cNvSpPr txBox="1"/>
          <p:nvPr/>
        </p:nvSpPr>
        <p:spPr>
          <a:xfrm>
            <a:off x="241300" y="220895"/>
            <a:ext cx="11753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Ch. 04</a:t>
            </a:r>
            <a:endParaRPr lang="ko-KR" altLang="en-US" sz="2500" b="1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50A7C6-C4C0-D3BC-F898-E8DA215013AE}"/>
              </a:ext>
            </a:extLst>
          </p:cNvPr>
          <p:cNvSpPr txBox="1"/>
          <p:nvPr/>
        </p:nvSpPr>
        <p:spPr>
          <a:xfrm>
            <a:off x="6647873" y="1615202"/>
            <a:ext cx="40513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건국대학교 수의과대학</a:t>
            </a:r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동물병원 </a:t>
            </a:r>
            <a:r>
              <a:rPr lang="en-US" altLang="ko-KR" sz="2000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D-Lab</a:t>
            </a:r>
          </a:p>
          <a:p>
            <a:pPr algn="ctr"/>
            <a:endParaRPr lang="en-US" altLang="ko-KR" sz="2000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담당교수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송창선</a:t>
            </a:r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010-8882-9361</a:t>
            </a:r>
          </a:p>
          <a:p>
            <a:pPr algn="ctr"/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담당자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: 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송지혜 차장</a:t>
            </a:r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jileo2580@khav.co.kr</a:t>
            </a:r>
          </a:p>
          <a:p>
            <a:pPr algn="ctr"/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혈청 수신처</a:t>
            </a:r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서울시 광진구 </a:t>
            </a:r>
            <a:r>
              <a:rPr lang="ko-KR" altLang="en-US" dirty="0" err="1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능동로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120</a:t>
            </a: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건국대학교 기술혁신관 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7</a:t>
            </a:r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층 </a:t>
            </a:r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KHAV</a:t>
            </a:r>
          </a:p>
          <a:p>
            <a:pPr algn="ctr"/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** </a:t>
            </a:r>
            <a:r>
              <a:rPr lang="ko-KR" altLang="en-US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반드시 의뢰서와 첨부하여 송부 </a:t>
            </a:r>
            <a:r>
              <a:rPr lang="en-US" altLang="ko-KR" dirty="0">
                <a:solidFill>
                  <a:srgbClr val="C00000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**</a:t>
            </a:r>
          </a:p>
          <a:p>
            <a:pPr algn="ctr"/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의뢰서 양식</a:t>
            </a:r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https://khav.co.kr/ko/ </a:t>
            </a:r>
          </a:p>
          <a:p>
            <a:pPr algn="ctr"/>
            <a:r>
              <a:rPr lang="ko-KR" altLang="en-US" dirty="0"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공지사항 내 다운로드</a:t>
            </a:r>
            <a:endParaRPr lang="en-US" altLang="ko-KR" dirty="0"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59279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F3D3DE27-76A1-4C0C-A265-56797DE90B71}"/>
              </a:ext>
            </a:extLst>
          </p:cNvPr>
          <p:cNvSpPr/>
          <p:nvPr/>
        </p:nvSpPr>
        <p:spPr>
          <a:xfrm>
            <a:off x="-215900" y="2541"/>
            <a:ext cx="10909300" cy="7560309"/>
          </a:xfrm>
          <a:custGeom>
            <a:avLst/>
            <a:gdLst/>
            <a:ahLst/>
            <a:cxnLst/>
            <a:rect l="l" t="t" r="r" b="b"/>
            <a:pathLst>
              <a:path w="7505065" h="7560309">
                <a:moveTo>
                  <a:pt x="0" y="7559992"/>
                </a:moveTo>
                <a:lnTo>
                  <a:pt x="7504900" y="7559992"/>
                </a:lnTo>
                <a:lnTo>
                  <a:pt x="7504900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3710"/>
          </a:solidFill>
        </p:spPr>
        <p:txBody>
          <a:bodyPr wrap="square" lIns="0" tIns="0" rIns="0" bIns="0" rtlCol="0"/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86C01-5E97-4683-95D6-0BDFBBF574AA}"/>
              </a:ext>
            </a:extLst>
          </p:cNvPr>
          <p:cNvSpPr txBox="1"/>
          <p:nvPr/>
        </p:nvSpPr>
        <p:spPr>
          <a:xfrm>
            <a:off x="3505200" y="1796072"/>
            <a:ext cx="365760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4800" b="1" kern="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Thank you</a:t>
            </a:r>
          </a:p>
          <a:p>
            <a:pPr algn="ctr" latinLnBrk="0"/>
            <a:endParaRPr lang="en-US" altLang="ko-KR" sz="48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/>
            <a:r>
              <a:rPr lang="en-US" altLang="ko-KR" sz="16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Prof. </a:t>
            </a:r>
            <a:r>
              <a:rPr lang="ko-KR" altLang="en-US" sz="16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송 창 선</a:t>
            </a:r>
            <a:endParaRPr lang="en-US" altLang="ko-KR" sz="1600" b="1" spc="-10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r>
              <a:rPr lang="en-US" altLang="ko-KR" sz="1600" b="1" spc="-100" dirty="0" err="1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Konkuk</a:t>
            </a:r>
            <a:r>
              <a:rPr lang="en-US" altLang="ko-KR" sz="1600" b="1" spc="-100" dirty="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 University</a:t>
            </a:r>
            <a:endParaRPr lang="en-US" altLang="ko-KR" sz="16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  <a:p>
            <a:pPr algn="ctr" latinLnBrk="0"/>
            <a:endParaRPr lang="en-US" altLang="ko-KR" sz="1100" b="1" kern="0" dirty="0">
              <a:solidFill>
                <a:schemeClr val="bg1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61F3D5E-4197-4AA5-92BD-DE8B7F5645D1}"/>
              </a:ext>
            </a:extLst>
          </p:cNvPr>
          <p:cNvSpPr/>
          <p:nvPr/>
        </p:nvSpPr>
        <p:spPr>
          <a:xfrm>
            <a:off x="3505200" y="1495425"/>
            <a:ext cx="3657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7DB1E6B-B845-49B3-B9A2-3720BBC2069C}"/>
              </a:ext>
            </a:extLst>
          </p:cNvPr>
          <p:cNvSpPr/>
          <p:nvPr/>
        </p:nvSpPr>
        <p:spPr>
          <a:xfrm>
            <a:off x="3517900" y="5729228"/>
            <a:ext cx="3657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819547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4023</Words>
  <Application>Microsoft Office PowerPoint</Application>
  <PresentationFormat>사용자 지정</PresentationFormat>
  <Paragraphs>1164</Paragraphs>
  <Slides>47</Slides>
  <Notes>11</Notes>
  <HiddenSlides>0</HiddenSlides>
  <MMClips>4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47</vt:i4>
      </vt:variant>
    </vt:vector>
  </HeadingPairs>
  <TitlesOfParts>
    <vt:vector size="57" baseType="lpstr">
      <vt:lpstr>Abadi</vt:lpstr>
      <vt:lpstr>Noto Sans KR Bold</vt:lpstr>
      <vt:lpstr>Wingdings</vt:lpstr>
      <vt:lpstr>BlinkMacSystemFont</vt:lpstr>
      <vt:lpstr>Noto Sans KR Medium</vt:lpstr>
      <vt:lpstr>맑은 고딕</vt:lpstr>
      <vt:lpstr>Arial</vt:lpstr>
      <vt:lpstr>Times New Roman</vt:lpstr>
      <vt:lpstr>디자인 사용자 지정</vt:lpstr>
      <vt:lpstr>Office Theme</vt:lpstr>
      <vt:lpstr>PowerPoint 프레젠테이션</vt:lpstr>
      <vt:lpstr>PowerPoint 프레젠테이션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twinpia</dc:creator>
  <cp:lastModifiedBy>승진 이</cp:lastModifiedBy>
  <cp:revision>1083</cp:revision>
  <cp:lastPrinted>2025-03-20T07:53:13Z</cp:lastPrinted>
  <dcterms:created xsi:type="dcterms:W3CDTF">2021-09-03T02:27:44Z</dcterms:created>
  <dcterms:modified xsi:type="dcterms:W3CDTF">2025-06-05T03:03:35Z</dcterms:modified>
  <cp:version/>
</cp:coreProperties>
</file>